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embeddedFontLst>
    <p:embeddedFont>
      <p:font typeface="Economica"/>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5" roundtripDataSignature="AMtx7mjCrJwm0xEiznjKPYnb4NLXAPh4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bold.fntdata"/><Relationship Id="rId47" Type="http://schemas.openxmlformats.org/officeDocument/2006/relationships/font" Target="fonts/Economica-regular.fntdata"/><Relationship Id="rId49" Type="http://schemas.openxmlformats.org/officeDocument/2006/relationships/font" Target="fonts/Economica-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regular.fntdata"/><Relationship Id="rId50" Type="http://schemas.openxmlformats.org/officeDocument/2006/relationships/font" Target="fonts/Economica-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be1a770d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9be1a770d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https://www.worldbank.org/en/country/kazakhstan/overview#3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c402f7d65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c402f7d6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be1a770dd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9be1a770d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c402f7d65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9c402f7d6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be1a770dd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be1a770d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be1a770dd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be1a770d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be1a770dd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be1a770d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9be1a770dd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9be1a770d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Secondary supplies, in all of their forms, are huge, as they include all uranium mined and processed in the past for both military and commercial purposes, which has not been consumed.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be1a770dd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be1a770d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be1a770dd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9be1a770d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9be1a770d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9be1a770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9be1a770dd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9be1a770d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be1a770dd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9be1a770d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be1a770dd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9be1a770d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c402f7d65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c402f7d6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be1a770dd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be1a770d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be1a770dd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be1a770d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be1a770dd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9be1a770d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9be1a770dd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9be1a770d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9be1a770dd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9be1a770d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be1a770dd_0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9be1a770dd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be1a770d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be1a770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be1a770dd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be1a770d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be1a770dd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be1a770d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be1a770dd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9be1a770d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be1a770dd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be1a770dd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9be1a770dd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9be1a770d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be1a770dd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9be1a770d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be1a770dd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9be1a770d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be1a770dd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9be1a770dd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9be1a770dd_0_5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9be1a770dd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be1a770dd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be1a770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9be1a770dd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9be1a770d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9be1a770dd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9be1a770dd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c402f7d65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c402f7d6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c402f7d65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c402f7d6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9c43a6ccbd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9c43a6ccb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c43a6ccb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c43a6ccb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c43a6ccbd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c43a6ccb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9c4346af38_0_619"/>
          <p:cNvSpPr/>
          <p:nvPr/>
        </p:nvSpPr>
        <p:spPr>
          <a:xfrm>
            <a:off x="3658683" y="1008933"/>
            <a:ext cx="1442131"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g29c4346af38_0_619"/>
          <p:cNvSpPr/>
          <p:nvPr/>
        </p:nvSpPr>
        <p:spPr>
          <a:xfrm rot="10800000">
            <a:off x="7091169" y="4355671"/>
            <a:ext cx="1442131"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g29c4346af38_0_619"/>
          <p:cNvSpPr txBox="1"/>
          <p:nvPr>
            <p:ph type="ctrTitle"/>
          </p:nvPr>
        </p:nvSpPr>
        <p:spPr>
          <a:xfrm>
            <a:off x="4059600" y="1925674"/>
            <a:ext cx="4072800" cy="20496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13" name="Google Shape;13;g29c4346af38_0_619"/>
          <p:cNvSpPr txBox="1"/>
          <p:nvPr>
            <p:ph idx="1" type="subTitle"/>
          </p:nvPr>
        </p:nvSpPr>
        <p:spPr>
          <a:xfrm>
            <a:off x="4059600" y="4155440"/>
            <a:ext cx="4072800" cy="9351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Font typeface="Economica"/>
              <a:buNone/>
              <a:defRPr sz="2800">
                <a:latin typeface="Economica"/>
                <a:ea typeface="Economica"/>
                <a:cs typeface="Economica"/>
                <a:sym typeface="Economica"/>
              </a:defRPr>
            </a:lvl1pPr>
            <a:lvl2pPr lvl="1" algn="ctr">
              <a:lnSpc>
                <a:spcPct val="100000"/>
              </a:lnSpc>
              <a:spcBef>
                <a:spcPts val="0"/>
              </a:spcBef>
              <a:spcAft>
                <a:spcPts val="0"/>
              </a:spcAft>
              <a:buSzPts val="2800"/>
              <a:buFont typeface="Economica"/>
              <a:buNone/>
              <a:defRPr sz="2800">
                <a:latin typeface="Economica"/>
                <a:ea typeface="Economica"/>
                <a:cs typeface="Economica"/>
                <a:sym typeface="Economica"/>
              </a:defRPr>
            </a:lvl2pPr>
            <a:lvl3pPr lvl="2" algn="ctr">
              <a:lnSpc>
                <a:spcPct val="100000"/>
              </a:lnSpc>
              <a:spcBef>
                <a:spcPts val="0"/>
              </a:spcBef>
              <a:spcAft>
                <a:spcPts val="0"/>
              </a:spcAft>
              <a:buSzPts val="2800"/>
              <a:buFont typeface="Economica"/>
              <a:buNone/>
              <a:defRPr sz="2800">
                <a:latin typeface="Economica"/>
                <a:ea typeface="Economica"/>
                <a:cs typeface="Economica"/>
                <a:sym typeface="Economica"/>
              </a:defRPr>
            </a:lvl3pPr>
            <a:lvl4pPr lvl="3" algn="ctr">
              <a:lnSpc>
                <a:spcPct val="100000"/>
              </a:lnSpc>
              <a:spcBef>
                <a:spcPts val="0"/>
              </a:spcBef>
              <a:spcAft>
                <a:spcPts val="0"/>
              </a:spcAft>
              <a:buSzPts val="2800"/>
              <a:buFont typeface="Economica"/>
              <a:buNone/>
              <a:defRPr sz="2800">
                <a:latin typeface="Economica"/>
                <a:ea typeface="Economica"/>
                <a:cs typeface="Economica"/>
                <a:sym typeface="Economica"/>
              </a:defRPr>
            </a:lvl4pPr>
            <a:lvl5pPr lvl="4" algn="ctr">
              <a:lnSpc>
                <a:spcPct val="100000"/>
              </a:lnSpc>
              <a:spcBef>
                <a:spcPts val="0"/>
              </a:spcBef>
              <a:spcAft>
                <a:spcPts val="0"/>
              </a:spcAft>
              <a:buSzPts val="2800"/>
              <a:buFont typeface="Economica"/>
              <a:buNone/>
              <a:defRPr sz="2800">
                <a:latin typeface="Economica"/>
                <a:ea typeface="Economica"/>
                <a:cs typeface="Economica"/>
                <a:sym typeface="Economica"/>
              </a:defRPr>
            </a:lvl5pPr>
            <a:lvl6pPr lvl="5" algn="ctr">
              <a:lnSpc>
                <a:spcPct val="100000"/>
              </a:lnSpc>
              <a:spcBef>
                <a:spcPts val="0"/>
              </a:spcBef>
              <a:spcAft>
                <a:spcPts val="0"/>
              </a:spcAft>
              <a:buSzPts val="2800"/>
              <a:buFont typeface="Economica"/>
              <a:buNone/>
              <a:defRPr sz="2800">
                <a:latin typeface="Economica"/>
                <a:ea typeface="Economica"/>
                <a:cs typeface="Economica"/>
                <a:sym typeface="Economica"/>
              </a:defRPr>
            </a:lvl6pPr>
            <a:lvl7pPr lvl="6" algn="ctr">
              <a:lnSpc>
                <a:spcPct val="100000"/>
              </a:lnSpc>
              <a:spcBef>
                <a:spcPts val="0"/>
              </a:spcBef>
              <a:spcAft>
                <a:spcPts val="0"/>
              </a:spcAft>
              <a:buSzPts val="2800"/>
              <a:buFont typeface="Economica"/>
              <a:buNone/>
              <a:defRPr sz="2800">
                <a:latin typeface="Economica"/>
                <a:ea typeface="Economica"/>
                <a:cs typeface="Economica"/>
                <a:sym typeface="Economica"/>
              </a:defRPr>
            </a:lvl7pPr>
            <a:lvl8pPr lvl="7" algn="ctr">
              <a:lnSpc>
                <a:spcPct val="100000"/>
              </a:lnSpc>
              <a:spcBef>
                <a:spcPts val="0"/>
              </a:spcBef>
              <a:spcAft>
                <a:spcPts val="0"/>
              </a:spcAft>
              <a:buSzPts val="2800"/>
              <a:buFont typeface="Economica"/>
              <a:buNone/>
              <a:defRPr sz="2800">
                <a:latin typeface="Economica"/>
                <a:ea typeface="Economica"/>
                <a:cs typeface="Economica"/>
                <a:sym typeface="Economica"/>
              </a:defRPr>
            </a:lvl8pPr>
            <a:lvl9pPr lvl="8" algn="ctr">
              <a:lnSpc>
                <a:spcPct val="100000"/>
              </a:lnSpc>
              <a:spcBef>
                <a:spcPts val="0"/>
              </a:spcBef>
              <a:spcAft>
                <a:spcPts val="0"/>
              </a:spcAft>
              <a:buSzPts val="2800"/>
              <a:buFont typeface="Economica"/>
              <a:buNone/>
              <a:defRPr sz="2800">
                <a:latin typeface="Economica"/>
                <a:ea typeface="Economica"/>
                <a:cs typeface="Economica"/>
                <a:sym typeface="Economica"/>
              </a:defRPr>
            </a:lvl9pPr>
          </a:lstStyle>
          <a:p/>
        </p:txBody>
      </p:sp>
      <p:sp>
        <p:nvSpPr>
          <p:cNvPr id="14" name="Google Shape;14;g29c4346af38_0_6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g29c4346af38_0_661"/>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g29c4346af38_0_661"/>
          <p:cNvSpPr txBox="1"/>
          <p:nvPr>
            <p:ph hasCustomPrompt="1" type="title"/>
          </p:nvPr>
        </p:nvSpPr>
        <p:spPr>
          <a:xfrm>
            <a:off x="415600" y="1276167"/>
            <a:ext cx="11360700" cy="28383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2"/>
              </a:buClr>
              <a:buSzPts val="21300"/>
              <a:buNone/>
              <a:defRPr sz="21300">
                <a:solidFill>
                  <a:schemeClr val="lt2"/>
                </a:solidFill>
              </a:defRPr>
            </a:lvl1pPr>
            <a:lvl2pPr lvl="1" algn="ctr">
              <a:spcBef>
                <a:spcPts val="0"/>
              </a:spcBef>
              <a:spcAft>
                <a:spcPts val="0"/>
              </a:spcAft>
              <a:buClr>
                <a:schemeClr val="lt2"/>
              </a:buClr>
              <a:buSzPts val="21300"/>
              <a:buNone/>
              <a:defRPr sz="21300">
                <a:solidFill>
                  <a:schemeClr val="lt2"/>
                </a:solidFill>
              </a:defRPr>
            </a:lvl2pPr>
            <a:lvl3pPr lvl="2" algn="ctr">
              <a:spcBef>
                <a:spcPts val="0"/>
              </a:spcBef>
              <a:spcAft>
                <a:spcPts val="0"/>
              </a:spcAft>
              <a:buClr>
                <a:schemeClr val="lt2"/>
              </a:buClr>
              <a:buSzPts val="21300"/>
              <a:buNone/>
              <a:defRPr sz="21300">
                <a:solidFill>
                  <a:schemeClr val="lt2"/>
                </a:solidFill>
              </a:defRPr>
            </a:lvl3pPr>
            <a:lvl4pPr lvl="3" algn="ctr">
              <a:spcBef>
                <a:spcPts val="0"/>
              </a:spcBef>
              <a:spcAft>
                <a:spcPts val="0"/>
              </a:spcAft>
              <a:buClr>
                <a:schemeClr val="lt2"/>
              </a:buClr>
              <a:buSzPts val="21300"/>
              <a:buNone/>
              <a:defRPr sz="21300">
                <a:solidFill>
                  <a:schemeClr val="lt2"/>
                </a:solidFill>
              </a:defRPr>
            </a:lvl4pPr>
            <a:lvl5pPr lvl="4" algn="ctr">
              <a:spcBef>
                <a:spcPts val="0"/>
              </a:spcBef>
              <a:spcAft>
                <a:spcPts val="0"/>
              </a:spcAft>
              <a:buClr>
                <a:schemeClr val="lt2"/>
              </a:buClr>
              <a:buSzPts val="21300"/>
              <a:buNone/>
              <a:defRPr sz="21300">
                <a:solidFill>
                  <a:schemeClr val="lt2"/>
                </a:solidFill>
              </a:defRPr>
            </a:lvl5pPr>
            <a:lvl6pPr lvl="5" algn="ctr">
              <a:spcBef>
                <a:spcPts val="0"/>
              </a:spcBef>
              <a:spcAft>
                <a:spcPts val="0"/>
              </a:spcAft>
              <a:buClr>
                <a:schemeClr val="lt2"/>
              </a:buClr>
              <a:buSzPts val="21300"/>
              <a:buNone/>
              <a:defRPr sz="21300">
                <a:solidFill>
                  <a:schemeClr val="lt2"/>
                </a:solidFill>
              </a:defRPr>
            </a:lvl6pPr>
            <a:lvl7pPr lvl="6" algn="ctr">
              <a:spcBef>
                <a:spcPts val="0"/>
              </a:spcBef>
              <a:spcAft>
                <a:spcPts val="0"/>
              </a:spcAft>
              <a:buClr>
                <a:schemeClr val="lt2"/>
              </a:buClr>
              <a:buSzPts val="21300"/>
              <a:buNone/>
              <a:defRPr sz="21300">
                <a:solidFill>
                  <a:schemeClr val="lt2"/>
                </a:solidFill>
              </a:defRPr>
            </a:lvl7pPr>
            <a:lvl8pPr lvl="7" algn="ctr">
              <a:spcBef>
                <a:spcPts val="0"/>
              </a:spcBef>
              <a:spcAft>
                <a:spcPts val="0"/>
              </a:spcAft>
              <a:buClr>
                <a:schemeClr val="lt2"/>
              </a:buClr>
              <a:buSzPts val="21300"/>
              <a:buNone/>
              <a:defRPr sz="21300">
                <a:solidFill>
                  <a:schemeClr val="lt2"/>
                </a:solidFill>
              </a:defRPr>
            </a:lvl8pPr>
            <a:lvl9pPr lvl="8" algn="ctr">
              <a:spcBef>
                <a:spcPts val="0"/>
              </a:spcBef>
              <a:spcAft>
                <a:spcPts val="0"/>
              </a:spcAft>
              <a:buClr>
                <a:schemeClr val="lt2"/>
              </a:buClr>
              <a:buSzPts val="21300"/>
              <a:buNone/>
              <a:defRPr sz="21300">
                <a:solidFill>
                  <a:schemeClr val="lt2"/>
                </a:solidFill>
              </a:defRPr>
            </a:lvl9pPr>
          </a:lstStyle>
          <a:p>
            <a:r>
              <a:t>xx%</a:t>
            </a:r>
          </a:p>
        </p:txBody>
      </p:sp>
      <p:sp>
        <p:nvSpPr>
          <p:cNvPr id="54" name="Google Shape;54;g29c4346af38_0_661"/>
          <p:cNvSpPr txBox="1"/>
          <p:nvPr>
            <p:ph idx="1" type="body"/>
          </p:nvPr>
        </p:nvSpPr>
        <p:spPr>
          <a:xfrm>
            <a:off x="415600" y="4216000"/>
            <a:ext cx="11360700" cy="14289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5" name="Google Shape;55;g29c4346af38_0_66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g29c4346af38_0_66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g29c4346af38_0_66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0" name="Google Shape;60;g29c4346af38_0_66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1" name="Google Shape;61;g29c4346af38_0_66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g29c4346af38_0_66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g29c4346af38_0_6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g29c4346af38_0_67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6" name="Google Shape;66;g29c4346af38_0_674"/>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7" name="Google Shape;67;g29c4346af38_0_674"/>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8" name="Google Shape;68;g29c4346af38_0_67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g29c4346af38_0_67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g29c4346af38_0_6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g29c4346af38_0_625"/>
          <p:cNvSpPr/>
          <p:nvPr/>
        </p:nvSpPr>
        <p:spPr>
          <a:xfrm flipH="1">
            <a:off x="10127953" y="613633"/>
            <a:ext cx="1442131"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g29c4346af38_0_625"/>
          <p:cNvSpPr/>
          <p:nvPr/>
        </p:nvSpPr>
        <p:spPr>
          <a:xfrm flipH="1" rot="10800000">
            <a:off x="621900" y="4744471"/>
            <a:ext cx="1442131"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g29c4346af38_0_625"/>
          <p:cNvSpPr txBox="1"/>
          <p:nvPr>
            <p:ph type="title"/>
          </p:nvPr>
        </p:nvSpPr>
        <p:spPr>
          <a:xfrm>
            <a:off x="1031600" y="2408600"/>
            <a:ext cx="10128900" cy="20409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19" name="Google Shape;19;g29c4346af38_0_6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29c4346af38_0_630"/>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g29c4346af38_0_630"/>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3" name="Google Shape;23;g29c4346af38_0_630"/>
          <p:cNvSpPr txBox="1"/>
          <p:nvPr>
            <p:ph idx="1" type="body"/>
          </p:nvPr>
        </p:nvSpPr>
        <p:spPr>
          <a:xfrm>
            <a:off x="415600" y="1633633"/>
            <a:ext cx="11360700" cy="44721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4" name="Google Shape;24;g29c4346af38_0_6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g29c4346af38_0_635"/>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g29c4346af38_0_635"/>
          <p:cNvSpPr txBox="1"/>
          <p:nvPr>
            <p:ph idx="1" type="body"/>
          </p:nvPr>
        </p:nvSpPr>
        <p:spPr>
          <a:xfrm>
            <a:off x="415600" y="1633633"/>
            <a:ext cx="5333100" cy="44721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29c4346af38_0_635"/>
          <p:cNvSpPr txBox="1"/>
          <p:nvPr>
            <p:ph idx="2" type="body"/>
          </p:nvPr>
        </p:nvSpPr>
        <p:spPr>
          <a:xfrm>
            <a:off x="6443200" y="1633633"/>
            <a:ext cx="5333100" cy="44721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9" name="Google Shape;29;g29c4346af38_0_6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g29c4346af38_0_640"/>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2" name="Google Shape;32;g29c4346af38_0_6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g29c4346af38_0_643"/>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5" name="Google Shape;35;g29c4346af38_0_643"/>
          <p:cNvSpPr txBox="1"/>
          <p:nvPr>
            <p:ph idx="1" type="body"/>
          </p:nvPr>
        </p:nvSpPr>
        <p:spPr>
          <a:xfrm>
            <a:off x="415600" y="1865867"/>
            <a:ext cx="3744000" cy="37131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6" name="Google Shape;36;g29c4346af38_0_6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g29c4346af38_0_647"/>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29c4346af38_0_647"/>
          <p:cNvSpPr txBox="1"/>
          <p:nvPr>
            <p:ph type="title"/>
          </p:nvPr>
        </p:nvSpPr>
        <p:spPr>
          <a:xfrm>
            <a:off x="653667" y="600200"/>
            <a:ext cx="78384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40" name="Google Shape;40;g29c4346af38_0_6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29c4346af38_0_651"/>
          <p:cNvSpPr/>
          <p:nvPr/>
        </p:nvSpPr>
        <p:spPr>
          <a:xfrm>
            <a:off x="6096000" y="-33"/>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3" name="Google Shape;43;g29c4346af38_0_651"/>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g29c4346af38_0_651"/>
          <p:cNvSpPr txBox="1"/>
          <p:nvPr>
            <p:ph type="title"/>
          </p:nvPr>
        </p:nvSpPr>
        <p:spPr>
          <a:xfrm>
            <a:off x="354000" y="1239033"/>
            <a:ext cx="5393700" cy="23817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lt2"/>
              </a:buClr>
              <a:buSzPts val="5600"/>
              <a:buNone/>
              <a:defRPr>
                <a:solidFill>
                  <a:schemeClr val="lt2"/>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p:txBody>
      </p:sp>
      <p:sp>
        <p:nvSpPr>
          <p:cNvPr id="45" name="Google Shape;45;g29c4346af38_0_651"/>
          <p:cNvSpPr txBox="1"/>
          <p:nvPr>
            <p:ph idx="1" type="subTitle"/>
          </p:nvPr>
        </p:nvSpPr>
        <p:spPr>
          <a:xfrm>
            <a:off x="354000" y="3692001"/>
            <a:ext cx="5393700" cy="20988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200"/>
              <a:buFont typeface="Economica"/>
              <a:buNone/>
              <a:defRPr sz="3200">
                <a:latin typeface="Economica"/>
                <a:ea typeface="Economica"/>
                <a:cs typeface="Economica"/>
                <a:sym typeface="Economica"/>
              </a:defRPr>
            </a:lvl1pPr>
            <a:lvl2pPr lvl="1" algn="ctr">
              <a:lnSpc>
                <a:spcPct val="100000"/>
              </a:lnSpc>
              <a:spcBef>
                <a:spcPts val="0"/>
              </a:spcBef>
              <a:spcAft>
                <a:spcPts val="0"/>
              </a:spcAft>
              <a:buSzPts val="3200"/>
              <a:buFont typeface="Economica"/>
              <a:buNone/>
              <a:defRPr sz="3200">
                <a:latin typeface="Economica"/>
                <a:ea typeface="Economica"/>
                <a:cs typeface="Economica"/>
                <a:sym typeface="Economica"/>
              </a:defRPr>
            </a:lvl2pPr>
            <a:lvl3pPr lvl="2" algn="ctr">
              <a:lnSpc>
                <a:spcPct val="100000"/>
              </a:lnSpc>
              <a:spcBef>
                <a:spcPts val="0"/>
              </a:spcBef>
              <a:spcAft>
                <a:spcPts val="0"/>
              </a:spcAft>
              <a:buSzPts val="3200"/>
              <a:buFont typeface="Economica"/>
              <a:buNone/>
              <a:defRPr sz="3200">
                <a:latin typeface="Economica"/>
                <a:ea typeface="Economica"/>
                <a:cs typeface="Economica"/>
                <a:sym typeface="Economica"/>
              </a:defRPr>
            </a:lvl3pPr>
            <a:lvl4pPr lvl="3" algn="ctr">
              <a:lnSpc>
                <a:spcPct val="100000"/>
              </a:lnSpc>
              <a:spcBef>
                <a:spcPts val="0"/>
              </a:spcBef>
              <a:spcAft>
                <a:spcPts val="0"/>
              </a:spcAft>
              <a:buSzPts val="3200"/>
              <a:buFont typeface="Economica"/>
              <a:buNone/>
              <a:defRPr sz="3200">
                <a:latin typeface="Economica"/>
                <a:ea typeface="Economica"/>
                <a:cs typeface="Economica"/>
                <a:sym typeface="Economica"/>
              </a:defRPr>
            </a:lvl4pPr>
            <a:lvl5pPr lvl="4" algn="ctr">
              <a:lnSpc>
                <a:spcPct val="100000"/>
              </a:lnSpc>
              <a:spcBef>
                <a:spcPts val="0"/>
              </a:spcBef>
              <a:spcAft>
                <a:spcPts val="0"/>
              </a:spcAft>
              <a:buSzPts val="3200"/>
              <a:buFont typeface="Economica"/>
              <a:buNone/>
              <a:defRPr sz="3200">
                <a:latin typeface="Economica"/>
                <a:ea typeface="Economica"/>
                <a:cs typeface="Economica"/>
                <a:sym typeface="Economica"/>
              </a:defRPr>
            </a:lvl5pPr>
            <a:lvl6pPr lvl="5" algn="ctr">
              <a:lnSpc>
                <a:spcPct val="100000"/>
              </a:lnSpc>
              <a:spcBef>
                <a:spcPts val="0"/>
              </a:spcBef>
              <a:spcAft>
                <a:spcPts val="0"/>
              </a:spcAft>
              <a:buSzPts val="3200"/>
              <a:buFont typeface="Economica"/>
              <a:buNone/>
              <a:defRPr sz="3200">
                <a:latin typeface="Economica"/>
                <a:ea typeface="Economica"/>
                <a:cs typeface="Economica"/>
                <a:sym typeface="Economica"/>
              </a:defRPr>
            </a:lvl6pPr>
            <a:lvl7pPr lvl="6" algn="ctr">
              <a:lnSpc>
                <a:spcPct val="100000"/>
              </a:lnSpc>
              <a:spcBef>
                <a:spcPts val="0"/>
              </a:spcBef>
              <a:spcAft>
                <a:spcPts val="0"/>
              </a:spcAft>
              <a:buSzPts val="3200"/>
              <a:buFont typeface="Economica"/>
              <a:buNone/>
              <a:defRPr sz="3200">
                <a:latin typeface="Economica"/>
                <a:ea typeface="Economica"/>
                <a:cs typeface="Economica"/>
                <a:sym typeface="Economica"/>
              </a:defRPr>
            </a:lvl7pPr>
            <a:lvl8pPr lvl="7" algn="ctr">
              <a:lnSpc>
                <a:spcPct val="100000"/>
              </a:lnSpc>
              <a:spcBef>
                <a:spcPts val="0"/>
              </a:spcBef>
              <a:spcAft>
                <a:spcPts val="0"/>
              </a:spcAft>
              <a:buSzPts val="3200"/>
              <a:buFont typeface="Economica"/>
              <a:buNone/>
              <a:defRPr sz="3200">
                <a:latin typeface="Economica"/>
                <a:ea typeface="Economica"/>
                <a:cs typeface="Economica"/>
                <a:sym typeface="Economica"/>
              </a:defRPr>
            </a:lvl8pPr>
            <a:lvl9pPr lvl="8" algn="ctr">
              <a:lnSpc>
                <a:spcPct val="100000"/>
              </a:lnSpc>
              <a:spcBef>
                <a:spcPts val="0"/>
              </a:spcBef>
              <a:spcAft>
                <a:spcPts val="0"/>
              </a:spcAft>
              <a:buSzPts val="3200"/>
              <a:buFont typeface="Economica"/>
              <a:buNone/>
              <a:defRPr sz="3200">
                <a:latin typeface="Economica"/>
                <a:ea typeface="Economica"/>
                <a:cs typeface="Economica"/>
                <a:sym typeface="Economica"/>
              </a:defRPr>
            </a:lvl9pPr>
          </a:lstStyle>
          <a:p/>
        </p:txBody>
      </p:sp>
      <p:sp>
        <p:nvSpPr>
          <p:cNvPr id="46" name="Google Shape;46;g29c4346af38_0_651"/>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47" name="Google Shape;47;g29c4346af38_0_6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g29c4346af38_0_658"/>
          <p:cNvSpPr txBox="1"/>
          <p:nvPr>
            <p:ph idx="1" type="body"/>
          </p:nvPr>
        </p:nvSpPr>
        <p:spPr>
          <a:xfrm>
            <a:off x="426000" y="5625233"/>
            <a:ext cx="7998300" cy="7983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3200"/>
              <a:buFont typeface="Economica"/>
              <a:buNone/>
              <a:defRPr sz="3200">
                <a:latin typeface="Economica"/>
                <a:ea typeface="Economica"/>
                <a:cs typeface="Economica"/>
                <a:sym typeface="Economica"/>
              </a:defRPr>
            </a:lvl1pPr>
          </a:lstStyle>
          <a:p/>
        </p:txBody>
      </p:sp>
      <p:sp>
        <p:nvSpPr>
          <p:cNvPr id="50" name="Google Shape;50;g29c4346af38_0_65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g29c4346af38_0_615"/>
          <p:cNvSpPr txBox="1"/>
          <p:nvPr>
            <p:ph type="title"/>
          </p:nvPr>
        </p:nvSpPr>
        <p:spPr>
          <a:xfrm>
            <a:off x="415600" y="421233"/>
            <a:ext cx="11360700" cy="1108500"/>
          </a:xfrm>
          <a:prstGeom prst="rect">
            <a:avLst/>
          </a:prstGeom>
          <a:noFill/>
          <a:ln>
            <a:noFill/>
          </a:ln>
        </p:spPr>
        <p:txBody>
          <a:bodyPr anchorCtr="0" anchor="b" bIns="121900" lIns="121900" spcFirstLastPara="1" rIns="121900" wrap="square" tIns="121900">
            <a:normAutofit/>
          </a:bodyPr>
          <a:lstStyle>
            <a:lvl1pPr lvl="0">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1pPr>
            <a:lvl2pPr lvl="1">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2pPr>
            <a:lvl3pPr lvl="2">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3pPr>
            <a:lvl4pPr lvl="3">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4pPr>
            <a:lvl5pPr lvl="4">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5pPr>
            <a:lvl6pPr lvl="5">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6pPr>
            <a:lvl7pPr lvl="6">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7pPr>
            <a:lvl8pPr lvl="7">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8pPr>
            <a:lvl9pPr lvl="8">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9pPr>
          </a:lstStyle>
          <a:p/>
        </p:txBody>
      </p:sp>
      <p:sp>
        <p:nvSpPr>
          <p:cNvPr id="7" name="Google Shape;7;g29c4346af38_0_615"/>
          <p:cNvSpPr txBox="1"/>
          <p:nvPr>
            <p:ph idx="1" type="body"/>
          </p:nvPr>
        </p:nvSpPr>
        <p:spPr>
          <a:xfrm>
            <a:off x="415600" y="1633633"/>
            <a:ext cx="11360700" cy="44721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49250" lvl="1" marL="9144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2pPr>
            <a:lvl3pPr indent="-349250" lvl="2" marL="13716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3pPr>
            <a:lvl4pPr indent="-349250" lvl="3" marL="18288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4pPr>
            <a:lvl5pPr indent="-349250" lvl="4" marL="22860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5pPr>
            <a:lvl6pPr indent="-349250" lvl="5" marL="27432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6pPr>
            <a:lvl7pPr indent="-349250" lvl="6" marL="32004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7pPr>
            <a:lvl8pPr indent="-349250" lvl="7" marL="36576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8pPr>
            <a:lvl9pPr indent="-349250" lvl="8" marL="41148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9pPr>
          </a:lstStyle>
          <a:p/>
        </p:txBody>
      </p:sp>
      <p:sp>
        <p:nvSpPr>
          <p:cNvPr id="8" name="Google Shape;8;g29c4346af38_0_6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1"/>
                </a:solidFill>
                <a:latin typeface="Economica"/>
                <a:ea typeface="Economica"/>
                <a:cs typeface="Economica"/>
                <a:sym typeface="Economica"/>
              </a:defRPr>
            </a:lvl1pPr>
            <a:lvl2pPr lvl="1" algn="r">
              <a:buNone/>
              <a:defRPr sz="1300">
                <a:solidFill>
                  <a:schemeClr val="dk1"/>
                </a:solidFill>
                <a:latin typeface="Economica"/>
                <a:ea typeface="Economica"/>
                <a:cs typeface="Economica"/>
                <a:sym typeface="Economica"/>
              </a:defRPr>
            </a:lvl2pPr>
            <a:lvl3pPr lvl="2" algn="r">
              <a:buNone/>
              <a:defRPr sz="1300">
                <a:solidFill>
                  <a:schemeClr val="dk1"/>
                </a:solidFill>
                <a:latin typeface="Economica"/>
                <a:ea typeface="Economica"/>
                <a:cs typeface="Economica"/>
                <a:sym typeface="Economica"/>
              </a:defRPr>
            </a:lvl3pPr>
            <a:lvl4pPr lvl="3" algn="r">
              <a:buNone/>
              <a:defRPr sz="1300">
                <a:solidFill>
                  <a:schemeClr val="dk1"/>
                </a:solidFill>
                <a:latin typeface="Economica"/>
                <a:ea typeface="Economica"/>
                <a:cs typeface="Economica"/>
                <a:sym typeface="Economica"/>
              </a:defRPr>
            </a:lvl4pPr>
            <a:lvl5pPr lvl="4" algn="r">
              <a:buNone/>
              <a:defRPr sz="1300">
                <a:solidFill>
                  <a:schemeClr val="dk1"/>
                </a:solidFill>
                <a:latin typeface="Economica"/>
                <a:ea typeface="Economica"/>
                <a:cs typeface="Economica"/>
                <a:sym typeface="Economica"/>
              </a:defRPr>
            </a:lvl5pPr>
            <a:lvl6pPr lvl="5" algn="r">
              <a:buNone/>
              <a:defRPr sz="1300">
                <a:solidFill>
                  <a:schemeClr val="dk1"/>
                </a:solidFill>
                <a:latin typeface="Economica"/>
                <a:ea typeface="Economica"/>
                <a:cs typeface="Economica"/>
                <a:sym typeface="Economica"/>
              </a:defRPr>
            </a:lvl6pPr>
            <a:lvl7pPr lvl="6" algn="r">
              <a:buNone/>
              <a:defRPr sz="1300">
                <a:solidFill>
                  <a:schemeClr val="dk1"/>
                </a:solidFill>
                <a:latin typeface="Economica"/>
                <a:ea typeface="Economica"/>
                <a:cs typeface="Economica"/>
                <a:sym typeface="Economica"/>
              </a:defRPr>
            </a:lvl7pPr>
            <a:lvl8pPr lvl="7" algn="r">
              <a:buNone/>
              <a:defRPr sz="1300">
                <a:solidFill>
                  <a:schemeClr val="dk1"/>
                </a:solidFill>
                <a:latin typeface="Economica"/>
                <a:ea typeface="Economica"/>
                <a:cs typeface="Economica"/>
                <a:sym typeface="Economica"/>
              </a:defRPr>
            </a:lvl8pPr>
            <a:lvl9pPr lvl="8" algn="r">
              <a:buNone/>
              <a:defRPr sz="13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44.png"/><Relationship Id="rId13" Type="http://schemas.openxmlformats.org/officeDocument/2006/relationships/image" Target="../media/image2.png"/><Relationship Id="rId12"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1.png"/><Relationship Id="rId5"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
          <p:cNvSpPr txBox="1"/>
          <p:nvPr>
            <p:ph idx="4294967295" type="ctrTitle"/>
          </p:nvPr>
        </p:nvSpPr>
        <p:spPr>
          <a:xfrm>
            <a:off x="4498350" y="3732350"/>
            <a:ext cx="2890500" cy="792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sz="4000"/>
              <a:t>CCJ</a:t>
            </a:r>
            <a:endParaRPr sz="4000"/>
          </a:p>
        </p:txBody>
      </p:sp>
      <p:sp>
        <p:nvSpPr>
          <p:cNvPr id="76" name="Google Shape;76;p1"/>
          <p:cNvSpPr txBox="1"/>
          <p:nvPr>
            <p:ph idx="4294967295" type="subTitle"/>
          </p:nvPr>
        </p:nvSpPr>
        <p:spPr>
          <a:xfrm>
            <a:off x="3676300" y="5095450"/>
            <a:ext cx="4787400" cy="615000"/>
          </a:xfrm>
          <a:prstGeom prst="rect">
            <a:avLst/>
          </a:prstGeom>
          <a:noFill/>
          <a:ln>
            <a:noFill/>
          </a:ln>
        </p:spPr>
        <p:txBody>
          <a:bodyPr anchorCtr="0" anchor="t" bIns="45700" lIns="91425" spcFirstLastPara="1" rIns="91425" wrap="square" tIns="45700">
            <a:normAutofit/>
          </a:bodyPr>
          <a:lstStyle/>
          <a:p>
            <a:pPr indent="0" lvl="0" marL="0" rtl="0" algn="ctr">
              <a:lnSpc>
                <a:spcPct val="70000"/>
              </a:lnSpc>
              <a:spcBef>
                <a:spcPts val="0"/>
              </a:spcBef>
              <a:spcAft>
                <a:spcPts val="1600"/>
              </a:spcAft>
              <a:buClr>
                <a:schemeClr val="dk1"/>
              </a:buClr>
              <a:buSzPts val="2040"/>
              <a:buNone/>
            </a:pPr>
            <a:r>
              <a:rPr lang="en-US" sz="2020">
                <a:latin typeface="Economica"/>
                <a:ea typeface="Economica"/>
                <a:cs typeface="Economica"/>
                <a:sym typeface="Economica"/>
              </a:rPr>
              <a:t>“For years uranium cost only a few dollars a ton until scientists discovered you could kill people with it”</a:t>
            </a:r>
            <a:endParaRPr sz="2020">
              <a:latin typeface="Economica"/>
              <a:ea typeface="Economica"/>
              <a:cs typeface="Economica"/>
              <a:sym typeface="Economica"/>
            </a:endParaRPr>
          </a:p>
        </p:txBody>
      </p:sp>
      <p:sp>
        <p:nvSpPr>
          <p:cNvPr id="77" name="Google Shape;77;p1"/>
          <p:cNvSpPr txBox="1"/>
          <p:nvPr/>
        </p:nvSpPr>
        <p:spPr>
          <a:xfrm>
            <a:off x="10194250" y="6397200"/>
            <a:ext cx="1983300" cy="460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2200">
                <a:solidFill>
                  <a:srgbClr val="888888"/>
                </a:solidFill>
                <a:latin typeface="Economica"/>
                <a:ea typeface="Economica"/>
                <a:cs typeface="Economica"/>
                <a:sym typeface="Economica"/>
              </a:rPr>
              <a:t>Aman Sharma</a:t>
            </a:r>
            <a:endParaRPr sz="2200">
              <a:solidFill>
                <a:srgbClr val="888888"/>
              </a:solidFill>
              <a:latin typeface="Economica"/>
              <a:ea typeface="Economica"/>
              <a:cs typeface="Economica"/>
              <a:sym typeface="Economica"/>
            </a:endParaRPr>
          </a:p>
        </p:txBody>
      </p:sp>
      <p:pic>
        <p:nvPicPr>
          <p:cNvPr id="78" name="Google Shape;78;p1"/>
          <p:cNvPicPr preferRelativeResize="0"/>
          <p:nvPr/>
        </p:nvPicPr>
        <p:blipFill>
          <a:blip r:embed="rId3">
            <a:alphaModFix/>
          </a:blip>
          <a:stretch>
            <a:fillRect/>
          </a:stretch>
        </p:blipFill>
        <p:spPr>
          <a:xfrm>
            <a:off x="4073125" y="1174650"/>
            <a:ext cx="3754800" cy="2816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9be1a770dd_0_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Kazakhstan GDP Growth Past &amp; Future</a:t>
            </a:r>
            <a:endParaRPr/>
          </a:p>
        </p:txBody>
      </p:sp>
      <p:pic>
        <p:nvPicPr>
          <p:cNvPr id="140" name="Google Shape;140;g29be1a770dd_0_16"/>
          <p:cNvPicPr preferRelativeResize="0"/>
          <p:nvPr/>
        </p:nvPicPr>
        <p:blipFill>
          <a:blip r:embed="rId3">
            <a:alphaModFix/>
          </a:blip>
          <a:stretch>
            <a:fillRect/>
          </a:stretch>
        </p:blipFill>
        <p:spPr>
          <a:xfrm>
            <a:off x="2685686" y="1690825"/>
            <a:ext cx="6820623" cy="2674299"/>
          </a:xfrm>
          <a:prstGeom prst="rect">
            <a:avLst/>
          </a:prstGeom>
          <a:noFill/>
          <a:ln>
            <a:noFill/>
          </a:ln>
        </p:spPr>
      </p:pic>
      <p:pic>
        <p:nvPicPr>
          <p:cNvPr id="141" name="Google Shape;141;g29be1a770dd_0_16"/>
          <p:cNvPicPr preferRelativeResize="0"/>
          <p:nvPr/>
        </p:nvPicPr>
        <p:blipFill rotWithShape="1">
          <a:blip r:embed="rId4">
            <a:alphaModFix/>
          </a:blip>
          <a:srcRect b="0" l="0" r="0" t="12510"/>
          <a:stretch/>
        </p:blipFill>
        <p:spPr>
          <a:xfrm>
            <a:off x="3562400" y="4183700"/>
            <a:ext cx="5426328" cy="2674299"/>
          </a:xfrm>
          <a:prstGeom prst="rect">
            <a:avLst/>
          </a:prstGeom>
          <a:noFill/>
          <a:ln>
            <a:noFill/>
          </a:ln>
        </p:spPr>
      </p:pic>
      <p:pic>
        <p:nvPicPr>
          <p:cNvPr id="142" name="Google Shape;142;g29be1a770dd_0_16"/>
          <p:cNvPicPr preferRelativeResize="0"/>
          <p:nvPr/>
        </p:nvPicPr>
        <p:blipFill>
          <a:blip r:embed="rId5">
            <a:alphaModFix/>
          </a:blip>
          <a:stretch>
            <a:fillRect/>
          </a:stretch>
        </p:blipFill>
        <p:spPr>
          <a:xfrm>
            <a:off x="0" y="0"/>
            <a:ext cx="12192000" cy="454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9c402f7d65_0_1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Kazakhstan’s Inflation</a:t>
            </a:r>
            <a:endParaRPr/>
          </a:p>
        </p:txBody>
      </p:sp>
      <p:pic>
        <p:nvPicPr>
          <p:cNvPr id="148" name="Google Shape;148;g29c402f7d65_0_124"/>
          <p:cNvPicPr preferRelativeResize="0"/>
          <p:nvPr/>
        </p:nvPicPr>
        <p:blipFill>
          <a:blip r:embed="rId3">
            <a:alphaModFix/>
          </a:blip>
          <a:stretch>
            <a:fillRect/>
          </a:stretch>
        </p:blipFill>
        <p:spPr>
          <a:xfrm>
            <a:off x="0" y="1504125"/>
            <a:ext cx="6276362" cy="3453824"/>
          </a:xfrm>
          <a:prstGeom prst="rect">
            <a:avLst/>
          </a:prstGeom>
          <a:noFill/>
          <a:ln>
            <a:noFill/>
          </a:ln>
        </p:spPr>
      </p:pic>
      <p:pic>
        <p:nvPicPr>
          <p:cNvPr id="149" name="Google Shape;149;g29c402f7d65_0_124"/>
          <p:cNvPicPr preferRelativeResize="0"/>
          <p:nvPr/>
        </p:nvPicPr>
        <p:blipFill>
          <a:blip r:embed="rId4">
            <a:alphaModFix/>
          </a:blip>
          <a:stretch>
            <a:fillRect/>
          </a:stretch>
        </p:blipFill>
        <p:spPr>
          <a:xfrm>
            <a:off x="6472398" y="3296100"/>
            <a:ext cx="5719601" cy="3453824"/>
          </a:xfrm>
          <a:prstGeom prst="rect">
            <a:avLst/>
          </a:prstGeom>
          <a:noFill/>
          <a:ln>
            <a:noFill/>
          </a:ln>
        </p:spPr>
      </p:pic>
      <p:pic>
        <p:nvPicPr>
          <p:cNvPr id="150" name="Google Shape;150;g29c402f7d65_0_124"/>
          <p:cNvPicPr preferRelativeResize="0"/>
          <p:nvPr/>
        </p:nvPicPr>
        <p:blipFill>
          <a:blip r:embed="rId5">
            <a:alphaModFix/>
          </a:blip>
          <a:stretch>
            <a:fillRect/>
          </a:stretch>
        </p:blipFill>
        <p:spPr>
          <a:xfrm>
            <a:off x="0" y="0"/>
            <a:ext cx="12192000" cy="454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g29be1a770dd_0_46"/>
          <p:cNvPicPr preferRelativeResize="0"/>
          <p:nvPr/>
        </p:nvPicPr>
        <p:blipFill rotWithShape="1">
          <a:blip r:embed="rId3">
            <a:alphaModFix/>
          </a:blip>
          <a:srcRect b="0" l="0" r="0" t="32134"/>
          <a:stretch/>
        </p:blipFill>
        <p:spPr>
          <a:xfrm>
            <a:off x="6568425" y="1706013"/>
            <a:ext cx="5623576" cy="4654101"/>
          </a:xfrm>
          <a:prstGeom prst="rect">
            <a:avLst/>
          </a:prstGeom>
          <a:noFill/>
          <a:ln>
            <a:noFill/>
          </a:ln>
        </p:spPr>
      </p:pic>
      <p:pic>
        <p:nvPicPr>
          <p:cNvPr id="156" name="Google Shape;156;g29be1a770dd_0_46"/>
          <p:cNvPicPr preferRelativeResize="0"/>
          <p:nvPr/>
        </p:nvPicPr>
        <p:blipFill rotWithShape="1">
          <a:blip r:embed="rId4">
            <a:alphaModFix/>
          </a:blip>
          <a:srcRect b="0" l="0" r="0" t="2733"/>
          <a:stretch/>
        </p:blipFill>
        <p:spPr>
          <a:xfrm>
            <a:off x="21350" y="2693025"/>
            <a:ext cx="6623273" cy="2607750"/>
          </a:xfrm>
          <a:prstGeom prst="rect">
            <a:avLst/>
          </a:prstGeom>
          <a:noFill/>
          <a:ln>
            <a:noFill/>
          </a:ln>
        </p:spPr>
      </p:pic>
      <p:sp>
        <p:nvSpPr>
          <p:cNvPr id="157" name="Google Shape;157;g29be1a770dd_0_46"/>
          <p:cNvSpPr txBox="1"/>
          <p:nvPr>
            <p:ph type="title"/>
          </p:nvPr>
        </p:nvSpPr>
        <p:spPr>
          <a:xfrm>
            <a:off x="838200" y="365125"/>
            <a:ext cx="10515600" cy="13257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sz="5600">
                <a:solidFill>
                  <a:schemeClr val="dk1"/>
                </a:solidFill>
              </a:rPr>
              <a:t>Nuclear Fuel Cycle</a:t>
            </a:r>
            <a:endParaRPr sz="5600">
              <a:solidFill>
                <a:schemeClr val="dk1"/>
              </a:solidFill>
            </a:endParaRPr>
          </a:p>
        </p:txBody>
      </p:sp>
      <p:pic>
        <p:nvPicPr>
          <p:cNvPr id="158" name="Google Shape;158;g29be1a770dd_0_46"/>
          <p:cNvPicPr preferRelativeResize="0"/>
          <p:nvPr/>
        </p:nvPicPr>
        <p:blipFill>
          <a:blip r:embed="rId5">
            <a:alphaModFix/>
          </a:blip>
          <a:stretch>
            <a:fillRect/>
          </a:stretch>
        </p:blipFill>
        <p:spPr>
          <a:xfrm>
            <a:off x="0" y="0"/>
            <a:ext cx="12192000" cy="454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9c402f7d65_0_95"/>
          <p:cNvSpPr txBox="1"/>
          <p:nvPr>
            <p:ph type="title"/>
          </p:nvPr>
        </p:nvSpPr>
        <p:spPr>
          <a:xfrm>
            <a:off x="653675" y="3793975"/>
            <a:ext cx="7838400" cy="23811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Industry Analysis</a:t>
            </a:r>
            <a:endParaRPr/>
          </a:p>
        </p:txBody>
      </p:sp>
      <p:sp>
        <p:nvSpPr>
          <p:cNvPr id="164" name="Google Shape;164;g29c402f7d65_0_95"/>
          <p:cNvSpPr txBox="1"/>
          <p:nvPr>
            <p:ph idx="4294967295" type="body"/>
          </p:nvPr>
        </p:nvSpPr>
        <p:spPr>
          <a:xfrm>
            <a:off x="653675" y="6175067"/>
            <a:ext cx="10515600" cy="561600"/>
          </a:xfrm>
          <a:prstGeom prst="rect">
            <a:avLst/>
          </a:prstGeom>
        </p:spPr>
        <p:txBody>
          <a:bodyPr anchorCtr="0" anchor="b" bIns="121900" lIns="121900" spcFirstLastPara="1" rIns="121900" wrap="square" tIns="121900">
            <a:normAutofit fontScale="85000"/>
          </a:bodyPr>
          <a:lstStyle/>
          <a:p>
            <a:pPr indent="0" lvl="0" marL="0" rtl="0" algn="l">
              <a:spcBef>
                <a:spcPts val="0"/>
              </a:spcBef>
              <a:spcAft>
                <a:spcPts val="1600"/>
              </a:spcAft>
              <a:buNone/>
            </a:pPr>
            <a:r>
              <a:rPr lang="en-US">
                <a:solidFill>
                  <a:srgbClr val="888888"/>
                </a:solidFill>
              </a:rPr>
              <a:t>Uranium Mining</a:t>
            </a:r>
            <a:endParaRPr>
              <a:solidFill>
                <a:srgbClr val="88888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9be1a770dd_0_36"/>
          <p:cNvSpPr txBox="1"/>
          <p:nvPr>
            <p:ph idx="1" type="body"/>
          </p:nvPr>
        </p:nvSpPr>
        <p:spPr>
          <a:xfrm>
            <a:off x="838200" y="1825625"/>
            <a:ext cx="5181600" cy="4351200"/>
          </a:xfrm>
          <a:prstGeom prst="rect">
            <a:avLst/>
          </a:prstGeom>
        </p:spPr>
        <p:txBody>
          <a:bodyPr anchorCtr="0" anchor="b" bIns="45700" lIns="91425" spcFirstLastPara="1" rIns="91425" wrap="square" tIns="45700">
            <a:normAutofit/>
          </a:bodyPr>
          <a:lstStyle/>
          <a:p>
            <a:pPr indent="0" lvl="0" marL="0" rtl="0" algn="l">
              <a:spcBef>
                <a:spcPts val="1000"/>
              </a:spcBef>
              <a:spcAft>
                <a:spcPts val="1600"/>
              </a:spcAft>
              <a:buNone/>
            </a:pPr>
            <a:r>
              <a:rPr lang="en-US" sz="2400"/>
              <a:t>Globally there are 439 operable reactors with 57 under construction 18 of which are in China.</a:t>
            </a:r>
            <a:endParaRPr sz="2400"/>
          </a:p>
        </p:txBody>
      </p:sp>
      <p:sp>
        <p:nvSpPr>
          <p:cNvPr id="170" name="Google Shape;170;g29be1a770dd_0_36"/>
          <p:cNvSpPr txBox="1"/>
          <p:nvPr>
            <p:ph type="title"/>
          </p:nvPr>
        </p:nvSpPr>
        <p:spPr>
          <a:xfrm>
            <a:off x="838200" y="543275"/>
            <a:ext cx="5277300" cy="1607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Current &amp; Future Demand for Uranium?</a:t>
            </a:r>
            <a:endParaRPr/>
          </a:p>
        </p:txBody>
      </p:sp>
      <p:pic>
        <p:nvPicPr>
          <p:cNvPr id="171" name="Google Shape;171;g29be1a770dd_0_36"/>
          <p:cNvPicPr preferRelativeResize="0"/>
          <p:nvPr/>
        </p:nvPicPr>
        <p:blipFill>
          <a:blip r:embed="rId3">
            <a:alphaModFix/>
          </a:blip>
          <a:stretch>
            <a:fillRect/>
          </a:stretch>
        </p:blipFill>
        <p:spPr>
          <a:xfrm>
            <a:off x="0" y="0"/>
            <a:ext cx="12192000" cy="454225"/>
          </a:xfrm>
          <a:prstGeom prst="rect">
            <a:avLst/>
          </a:prstGeom>
          <a:noFill/>
          <a:ln>
            <a:noFill/>
          </a:ln>
        </p:spPr>
      </p:pic>
      <p:pic>
        <p:nvPicPr>
          <p:cNvPr id="172" name="Google Shape;172;g29be1a770dd_0_36"/>
          <p:cNvPicPr preferRelativeResize="0"/>
          <p:nvPr/>
        </p:nvPicPr>
        <p:blipFill>
          <a:blip r:embed="rId4">
            <a:alphaModFix/>
          </a:blip>
          <a:stretch>
            <a:fillRect/>
          </a:stretch>
        </p:blipFill>
        <p:spPr>
          <a:xfrm>
            <a:off x="6238450" y="-70906"/>
            <a:ext cx="5953551" cy="69289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g29be1a770dd_0_67"/>
          <p:cNvPicPr preferRelativeResize="0"/>
          <p:nvPr/>
        </p:nvPicPr>
        <p:blipFill>
          <a:blip r:embed="rId3">
            <a:alphaModFix/>
          </a:blip>
          <a:stretch>
            <a:fillRect/>
          </a:stretch>
        </p:blipFill>
        <p:spPr>
          <a:xfrm>
            <a:off x="1619250" y="407775"/>
            <a:ext cx="8953500" cy="3143250"/>
          </a:xfrm>
          <a:prstGeom prst="rect">
            <a:avLst/>
          </a:prstGeom>
          <a:noFill/>
          <a:ln>
            <a:noFill/>
          </a:ln>
        </p:spPr>
      </p:pic>
      <p:pic>
        <p:nvPicPr>
          <p:cNvPr id="178" name="Google Shape;178;g29be1a770dd_0_67"/>
          <p:cNvPicPr preferRelativeResize="0"/>
          <p:nvPr/>
        </p:nvPicPr>
        <p:blipFill rotWithShape="1">
          <a:blip r:embed="rId4">
            <a:alphaModFix/>
          </a:blip>
          <a:srcRect b="12778" l="2162" r="0" t="0"/>
          <a:stretch/>
        </p:blipFill>
        <p:spPr>
          <a:xfrm>
            <a:off x="3329625" y="3548250"/>
            <a:ext cx="5532750" cy="3288400"/>
          </a:xfrm>
          <a:prstGeom prst="rect">
            <a:avLst/>
          </a:prstGeom>
          <a:noFill/>
          <a:ln>
            <a:noFill/>
          </a:ln>
        </p:spPr>
      </p:pic>
      <p:pic>
        <p:nvPicPr>
          <p:cNvPr id="179" name="Google Shape;179;g29be1a770dd_0_67"/>
          <p:cNvPicPr preferRelativeResize="0"/>
          <p:nvPr/>
        </p:nvPicPr>
        <p:blipFill>
          <a:blip r:embed="rId5">
            <a:alphaModFix/>
          </a:blip>
          <a:stretch>
            <a:fillRect/>
          </a:stretch>
        </p:blipFill>
        <p:spPr>
          <a:xfrm>
            <a:off x="0" y="0"/>
            <a:ext cx="12192000" cy="454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9be1a770dd_0_4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Opportunity </a:t>
            </a:r>
            <a:r>
              <a:rPr lang="en-US"/>
              <a:t>for Business?</a:t>
            </a:r>
            <a:endParaRPr/>
          </a:p>
        </p:txBody>
      </p:sp>
      <p:sp>
        <p:nvSpPr>
          <p:cNvPr id="185" name="Google Shape;185;g29be1a770dd_0_41"/>
          <p:cNvSpPr txBox="1"/>
          <p:nvPr>
            <p:ph idx="1" type="body"/>
          </p:nvPr>
        </p:nvSpPr>
        <p:spPr>
          <a:xfrm>
            <a:off x="838200" y="1825625"/>
            <a:ext cx="10515600" cy="15366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rPr lang="en-US" sz="2300"/>
              <a:t>Cumulative uncovered requirements are about 2.3 billion pounds to the end of 2040. This backlog presents a substantial opportunity for proven and reliable suppliers with tier-one productive capacity </a:t>
            </a:r>
            <a:endParaRPr sz="2300"/>
          </a:p>
        </p:txBody>
      </p:sp>
      <p:pic>
        <p:nvPicPr>
          <p:cNvPr id="186" name="Google Shape;186;g29be1a770dd_0_41"/>
          <p:cNvPicPr preferRelativeResize="0"/>
          <p:nvPr/>
        </p:nvPicPr>
        <p:blipFill>
          <a:blip r:embed="rId3">
            <a:alphaModFix/>
          </a:blip>
          <a:stretch>
            <a:fillRect/>
          </a:stretch>
        </p:blipFill>
        <p:spPr>
          <a:xfrm>
            <a:off x="1619250" y="3362225"/>
            <a:ext cx="8953500" cy="3048000"/>
          </a:xfrm>
          <a:prstGeom prst="rect">
            <a:avLst/>
          </a:prstGeom>
          <a:noFill/>
          <a:ln>
            <a:noFill/>
          </a:ln>
        </p:spPr>
      </p:pic>
      <p:pic>
        <p:nvPicPr>
          <p:cNvPr id="187" name="Google Shape;187;g29be1a770dd_0_41"/>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9be1a770dd_0_8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Where is the Supply coming from?</a:t>
            </a:r>
            <a:endParaRPr/>
          </a:p>
        </p:txBody>
      </p:sp>
      <p:pic>
        <p:nvPicPr>
          <p:cNvPr id="193" name="Google Shape;193;g29be1a770dd_0_81"/>
          <p:cNvPicPr preferRelativeResize="0"/>
          <p:nvPr/>
        </p:nvPicPr>
        <p:blipFill>
          <a:blip r:embed="rId3">
            <a:alphaModFix/>
          </a:blip>
          <a:stretch>
            <a:fillRect/>
          </a:stretch>
        </p:blipFill>
        <p:spPr>
          <a:xfrm>
            <a:off x="743075" y="2205700"/>
            <a:ext cx="7432973" cy="3733924"/>
          </a:xfrm>
          <a:prstGeom prst="rect">
            <a:avLst/>
          </a:prstGeom>
          <a:noFill/>
          <a:ln>
            <a:noFill/>
          </a:ln>
        </p:spPr>
      </p:pic>
      <p:pic>
        <p:nvPicPr>
          <p:cNvPr id="194" name="Google Shape;194;g29be1a770dd_0_81"/>
          <p:cNvPicPr preferRelativeResize="0"/>
          <p:nvPr/>
        </p:nvPicPr>
        <p:blipFill>
          <a:blip r:embed="rId4">
            <a:alphaModFix/>
          </a:blip>
          <a:stretch>
            <a:fillRect/>
          </a:stretch>
        </p:blipFill>
        <p:spPr>
          <a:xfrm>
            <a:off x="8627500" y="1541675"/>
            <a:ext cx="3077450" cy="4758351"/>
          </a:xfrm>
          <a:prstGeom prst="rect">
            <a:avLst/>
          </a:prstGeom>
          <a:noFill/>
          <a:ln>
            <a:noFill/>
          </a:ln>
        </p:spPr>
      </p:pic>
      <p:pic>
        <p:nvPicPr>
          <p:cNvPr id="195" name="Google Shape;195;g29be1a770dd_0_81"/>
          <p:cNvPicPr preferRelativeResize="0"/>
          <p:nvPr/>
        </p:nvPicPr>
        <p:blipFill>
          <a:blip r:embed="rId5">
            <a:alphaModFix/>
          </a:blip>
          <a:stretch>
            <a:fillRect/>
          </a:stretch>
        </p:blipFill>
        <p:spPr>
          <a:xfrm>
            <a:off x="0" y="0"/>
            <a:ext cx="12192000" cy="454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9be1a770dd_0_89"/>
          <p:cNvSpPr txBox="1"/>
          <p:nvPr>
            <p:ph type="title"/>
          </p:nvPr>
        </p:nvSpPr>
        <p:spPr>
          <a:xfrm>
            <a:off x="838200" y="365125"/>
            <a:ext cx="105156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Future Demand Issues?</a:t>
            </a:r>
            <a:endParaRPr/>
          </a:p>
        </p:txBody>
      </p:sp>
      <p:sp>
        <p:nvSpPr>
          <p:cNvPr id="201" name="Google Shape;201;g29be1a770dd_0_8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68300" lvl="0" marL="457200" rtl="0" algn="l">
              <a:lnSpc>
                <a:spcPct val="115000"/>
              </a:lnSpc>
              <a:spcBef>
                <a:spcPts val="1000"/>
              </a:spcBef>
              <a:spcAft>
                <a:spcPts val="0"/>
              </a:spcAft>
              <a:buSzPts val="2200"/>
              <a:buChar char="➔"/>
            </a:pPr>
            <a:r>
              <a:rPr lang="en-US" sz="2200"/>
              <a:t>About 440 reactors with combined capacity of about 390 GWe require some 74,000 tonnes of uranium oxide concentrate containing about 62,500 tonnes of uranium (tU) from mines each year. </a:t>
            </a:r>
            <a:endParaRPr sz="2200"/>
          </a:p>
          <a:p>
            <a:pPr indent="-368300" lvl="0" marL="457200" rtl="0" algn="l">
              <a:lnSpc>
                <a:spcPct val="115000"/>
              </a:lnSpc>
              <a:spcBef>
                <a:spcPts val="1000"/>
              </a:spcBef>
              <a:spcAft>
                <a:spcPts val="0"/>
              </a:spcAft>
              <a:buSzPts val="2200"/>
              <a:buChar char="➔"/>
            </a:pPr>
            <a:r>
              <a:rPr lang="en-US" sz="2200"/>
              <a:t>The capacity is growing slowly, and at the same time the </a:t>
            </a:r>
            <a:r>
              <a:rPr lang="en-US" sz="2200" u="sng"/>
              <a:t>reactors are being run more productively</a:t>
            </a:r>
            <a:r>
              <a:rPr lang="en-US" sz="2200"/>
              <a:t>, with higher capacity factors, and reactor power levels.</a:t>
            </a:r>
            <a:endParaRPr sz="2200"/>
          </a:p>
          <a:p>
            <a:pPr indent="-368300" lvl="0" marL="457200" rtl="0" algn="l">
              <a:lnSpc>
                <a:spcPct val="115000"/>
              </a:lnSpc>
              <a:spcBef>
                <a:spcPts val="1000"/>
              </a:spcBef>
              <a:spcAft>
                <a:spcPts val="1000"/>
              </a:spcAft>
              <a:buSzPts val="2200"/>
              <a:buChar char="➔"/>
            </a:pPr>
            <a:r>
              <a:rPr lang="en-US" sz="2200"/>
              <a:t>Factors increasing fuel demand are offset by a trend for increased efficiencies, so demand is dampened – over the 20 years from 1970 there was a 25% reduction in uranium demand per kWh output in Europe due to such improvements, which continue today.</a:t>
            </a:r>
            <a:endParaRPr sz="2200"/>
          </a:p>
        </p:txBody>
      </p:sp>
      <p:pic>
        <p:nvPicPr>
          <p:cNvPr id="202" name="Google Shape;202;g29be1a770dd_0_89"/>
          <p:cNvPicPr preferRelativeResize="0"/>
          <p:nvPr/>
        </p:nvPicPr>
        <p:blipFill>
          <a:blip r:embed="rId3">
            <a:alphaModFix/>
          </a:blip>
          <a:stretch>
            <a:fillRect/>
          </a:stretch>
        </p:blipFill>
        <p:spPr>
          <a:xfrm>
            <a:off x="0" y="0"/>
            <a:ext cx="12192000" cy="454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9be1a770dd_0_110"/>
          <p:cNvSpPr txBox="1"/>
          <p:nvPr>
            <p:ph type="title"/>
          </p:nvPr>
        </p:nvSpPr>
        <p:spPr>
          <a:xfrm>
            <a:off x="838200" y="365125"/>
            <a:ext cx="105156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However,</a:t>
            </a:r>
            <a:endParaRPr/>
          </a:p>
        </p:txBody>
      </p:sp>
      <p:sp>
        <p:nvSpPr>
          <p:cNvPr id="208" name="Google Shape;208;g29be1a770dd_0_110"/>
          <p:cNvSpPr txBox="1"/>
          <p:nvPr>
            <p:ph idx="1" type="body"/>
          </p:nvPr>
        </p:nvSpPr>
        <p:spPr>
          <a:xfrm>
            <a:off x="838200" y="1825625"/>
            <a:ext cx="10515600" cy="3004200"/>
          </a:xfrm>
          <a:prstGeom prst="rect">
            <a:avLst/>
          </a:prstGeom>
        </p:spPr>
        <p:txBody>
          <a:bodyPr anchorCtr="0" anchor="t" bIns="45700" lIns="91425" spcFirstLastPara="1" rIns="91425" wrap="square" tIns="45700">
            <a:normAutofit/>
          </a:bodyPr>
          <a:lstStyle/>
          <a:p>
            <a:pPr indent="-368300" lvl="0" marL="457200" rtl="0" algn="l">
              <a:lnSpc>
                <a:spcPct val="95000"/>
              </a:lnSpc>
              <a:spcBef>
                <a:spcPts val="1000"/>
              </a:spcBef>
              <a:spcAft>
                <a:spcPts val="0"/>
              </a:spcAft>
              <a:buSzPts val="2200"/>
              <a:buChar char="➔"/>
            </a:pPr>
            <a:r>
              <a:rPr lang="en-US" sz="2200"/>
              <a:t>Demand for uranium fuel is much more predictable than with probably any other mineral commodity.</a:t>
            </a:r>
            <a:endParaRPr sz="2200"/>
          </a:p>
          <a:p>
            <a:pPr indent="-368300" lvl="0" marL="457200" rtl="0" algn="l">
              <a:lnSpc>
                <a:spcPct val="95000"/>
              </a:lnSpc>
              <a:spcBef>
                <a:spcPts val="1000"/>
              </a:spcBef>
              <a:spcAft>
                <a:spcPts val="0"/>
              </a:spcAft>
              <a:buSzPts val="2200"/>
              <a:buChar char="➔"/>
            </a:pPr>
            <a:r>
              <a:rPr lang="en-US" sz="2200"/>
              <a:t>Once reactors are built, it is very cost-effective to keep them running at high capacity and for utilities to make any adjustments to load trends by cutting back on fossil fuel use.</a:t>
            </a:r>
            <a:endParaRPr sz="2200"/>
          </a:p>
          <a:p>
            <a:pPr indent="-368300" lvl="0" marL="457200" rtl="0" algn="l">
              <a:lnSpc>
                <a:spcPct val="95000"/>
              </a:lnSpc>
              <a:spcBef>
                <a:spcPts val="1000"/>
              </a:spcBef>
              <a:spcAft>
                <a:spcPts val="1000"/>
              </a:spcAft>
              <a:buSzPts val="2200"/>
              <a:buChar char="➔"/>
            </a:pPr>
            <a:r>
              <a:rPr lang="en-US" sz="2200" u="sng"/>
              <a:t>Demand forecasts for uranium thus depend largely on installed and operable capacity</a:t>
            </a:r>
            <a:r>
              <a:rPr lang="en-US" sz="2200"/>
              <a:t>, regardless of economic fluctuations.</a:t>
            </a:r>
            <a:endParaRPr sz="2200"/>
          </a:p>
        </p:txBody>
      </p:sp>
      <p:pic>
        <p:nvPicPr>
          <p:cNvPr id="209" name="Google Shape;209;g29be1a770dd_0_110"/>
          <p:cNvPicPr preferRelativeResize="0"/>
          <p:nvPr/>
        </p:nvPicPr>
        <p:blipFill>
          <a:blip r:embed="rId3">
            <a:alphaModFix/>
          </a:blip>
          <a:stretch>
            <a:fillRect/>
          </a:stretch>
        </p:blipFill>
        <p:spPr>
          <a:xfrm>
            <a:off x="0" y="0"/>
            <a:ext cx="12192000" cy="454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9be1a770dd_0_0"/>
          <p:cNvSpPr txBox="1"/>
          <p:nvPr>
            <p:ph type="title"/>
          </p:nvPr>
        </p:nvSpPr>
        <p:spPr>
          <a:xfrm>
            <a:off x="838200" y="365125"/>
            <a:ext cx="105156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Agenda</a:t>
            </a:r>
            <a:endParaRPr/>
          </a:p>
        </p:txBody>
      </p:sp>
      <p:sp>
        <p:nvSpPr>
          <p:cNvPr id="84" name="Google Shape;84;g29be1a770dd_0_0"/>
          <p:cNvSpPr txBox="1"/>
          <p:nvPr>
            <p:ph idx="1" type="body"/>
          </p:nvPr>
        </p:nvSpPr>
        <p:spPr>
          <a:xfrm>
            <a:off x="838200" y="1825625"/>
            <a:ext cx="4633800" cy="4351200"/>
          </a:xfrm>
          <a:prstGeom prst="rect">
            <a:avLst/>
          </a:prstGeom>
        </p:spPr>
        <p:txBody>
          <a:bodyPr anchorCtr="0" anchor="t" bIns="45700" lIns="91425" spcFirstLastPara="1" rIns="91425" wrap="square" tIns="45700">
            <a:normAutofit lnSpcReduction="20000"/>
          </a:bodyPr>
          <a:lstStyle/>
          <a:p>
            <a:pPr indent="-342900" lvl="0" marL="457200" rtl="0" algn="l">
              <a:lnSpc>
                <a:spcPct val="150000"/>
              </a:lnSpc>
              <a:spcBef>
                <a:spcPts val="1000"/>
              </a:spcBef>
              <a:spcAft>
                <a:spcPts val="0"/>
              </a:spcAft>
              <a:buSzPts val="1800"/>
              <a:buChar char="➢"/>
            </a:pPr>
            <a:r>
              <a:rPr lang="en-US"/>
              <a:t>Recommendation</a:t>
            </a:r>
            <a:endParaRPr/>
          </a:p>
          <a:p>
            <a:pPr indent="-342900" lvl="0" marL="457200" rtl="0" algn="l">
              <a:lnSpc>
                <a:spcPct val="150000"/>
              </a:lnSpc>
              <a:spcBef>
                <a:spcPts val="0"/>
              </a:spcBef>
              <a:spcAft>
                <a:spcPts val="0"/>
              </a:spcAft>
              <a:buSzPts val="1800"/>
              <a:buChar char="➢"/>
            </a:pPr>
            <a:r>
              <a:rPr lang="en-US"/>
              <a:t>Macro </a:t>
            </a:r>
            <a:endParaRPr/>
          </a:p>
          <a:p>
            <a:pPr indent="-342900" lvl="0" marL="457200" rtl="0" algn="l">
              <a:lnSpc>
                <a:spcPct val="150000"/>
              </a:lnSpc>
              <a:spcBef>
                <a:spcPts val="0"/>
              </a:spcBef>
              <a:spcAft>
                <a:spcPts val="0"/>
              </a:spcAft>
              <a:buSzPts val="1800"/>
              <a:buChar char="➢"/>
            </a:pPr>
            <a:r>
              <a:rPr lang="en-US"/>
              <a:t>Nuclear Fuel Cycle</a:t>
            </a:r>
            <a:endParaRPr/>
          </a:p>
          <a:p>
            <a:pPr indent="-342900" lvl="0" marL="457200" rtl="0" algn="l">
              <a:lnSpc>
                <a:spcPct val="150000"/>
              </a:lnSpc>
              <a:spcBef>
                <a:spcPts val="0"/>
              </a:spcBef>
              <a:spcAft>
                <a:spcPts val="0"/>
              </a:spcAft>
              <a:buSzPts val="1800"/>
              <a:buChar char="➢"/>
            </a:pPr>
            <a:r>
              <a:rPr lang="en-US"/>
              <a:t>Industry</a:t>
            </a:r>
            <a:endParaRPr/>
          </a:p>
          <a:p>
            <a:pPr indent="-342900" lvl="0" marL="457200" rtl="0" algn="l">
              <a:lnSpc>
                <a:spcPct val="150000"/>
              </a:lnSpc>
              <a:spcBef>
                <a:spcPts val="0"/>
              </a:spcBef>
              <a:spcAft>
                <a:spcPts val="0"/>
              </a:spcAft>
              <a:buSzPts val="1800"/>
              <a:buChar char="➢"/>
            </a:pPr>
            <a:r>
              <a:rPr lang="en-US"/>
              <a:t>Company Description</a:t>
            </a:r>
            <a:endParaRPr/>
          </a:p>
          <a:p>
            <a:pPr indent="-342900" lvl="0" marL="457200" rtl="0" algn="l">
              <a:lnSpc>
                <a:spcPct val="150000"/>
              </a:lnSpc>
              <a:spcBef>
                <a:spcPts val="0"/>
              </a:spcBef>
              <a:spcAft>
                <a:spcPts val="0"/>
              </a:spcAft>
              <a:buSzPts val="1800"/>
              <a:buChar char="➢"/>
            </a:pPr>
            <a:r>
              <a:rPr lang="en-US"/>
              <a:t>Mines</a:t>
            </a:r>
            <a:endParaRPr/>
          </a:p>
          <a:p>
            <a:pPr indent="-342900" lvl="0" marL="457200" rtl="0" algn="l">
              <a:lnSpc>
                <a:spcPct val="150000"/>
              </a:lnSpc>
              <a:spcBef>
                <a:spcPts val="0"/>
              </a:spcBef>
              <a:spcAft>
                <a:spcPts val="0"/>
              </a:spcAft>
              <a:buSzPts val="1800"/>
              <a:buChar char="➢"/>
            </a:pPr>
            <a:r>
              <a:rPr lang="en-US"/>
              <a:t>Main Risks</a:t>
            </a:r>
            <a:endParaRPr/>
          </a:p>
          <a:p>
            <a:pPr indent="-342900" lvl="0" marL="457200" rtl="0" algn="l">
              <a:lnSpc>
                <a:spcPct val="150000"/>
              </a:lnSpc>
              <a:spcBef>
                <a:spcPts val="0"/>
              </a:spcBef>
              <a:spcAft>
                <a:spcPts val="0"/>
              </a:spcAft>
              <a:buSzPts val="1800"/>
              <a:buChar char="➢"/>
            </a:pPr>
            <a:r>
              <a:rPr lang="en-US"/>
              <a:t>Board of Members</a:t>
            </a:r>
            <a:endParaRPr/>
          </a:p>
          <a:p>
            <a:pPr indent="-342900" lvl="0" marL="457200" rtl="0" algn="l">
              <a:lnSpc>
                <a:spcPct val="150000"/>
              </a:lnSpc>
              <a:spcBef>
                <a:spcPts val="0"/>
              </a:spcBef>
              <a:spcAft>
                <a:spcPts val="0"/>
              </a:spcAft>
              <a:buSzPts val="1800"/>
              <a:buChar char="➢"/>
            </a:pPr>
            <a:r>
              <a:rPr lang="en-US"/>
              <a:t>Financials &amp; Valuation</a:t>
            </a:r>
            <a:endParaRPr/>
          </a:p>
        </p:txBody>
      </p:sp>
      <p:pic>
        <p:nvPicPr>
          <p:cNvPr id="85" name="Google Shape;85;g29be1a770dd_0_0"/>
          <p:cNvPicPr preferRelativeResize="0"/>
          <p:nvPr/>
        </p:nvPicPr>
        <p:blipFill>
          <a:blip r:embed="rId3">
            <a:alphaModFix/>
          </a:blip>
          <a:stretch>
            <a:fillRect/>
          </a:stretch>
        </p:blipFill>
        <p:spPr>
          <a:xfrm>
            <a:off x="0" y="0"/>
            <a:ext cx="12192000" cy="454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9be1a770dd_0_166"/>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Growing Support for Nuclear</a:t>
            </a:r>
            <a:endParaRPr/>
          </a:p>
        </p:txBody>
      </p:sp>
      <p:pic>
        <p:nvPicPr>
          <p:cNvPr id="215" name="Google Shape;215;g29be1a770dd_0_166"/>
          <p:cNvPicPr preferRelativeResize="0"/>
          <p:nvPr/>
        </p:nvPicPr>
        <p:blipFill>
          <a:blip r:embed="rId3">
            <a:alphaModFix/>
          </a:blip>
          <a:stretch>
            <a:fillRect/>
          </a:stretch>
        </p:blipFill>
        <p:spPr>
          <a:xfrm>
            <a:off x="622100" y="1572925"/>
            <a:ext cx="10947803" cy="4862376"/>
          </a:xfrm>
          <a:prstGeom prst="rect">
            <a:avLst/>
          </a:prstGeom>
          <a:noFill/>
          <a:ln>
            <a:noFill/>
          </a:ln>
        </p:spPr>
      </p:pic>
      <p:pic>
        <p:nvPicPr>
          <p:cNvPr id="216" name="Google Shape;216;g29be1a770dd_0_166"/>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9be1a770dd_0_9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Consequently, New Nuclear </a:t>
            </a:r>
            <a:r>
              <a:rPr lang="en-US"/>
              <a:t>Initiatives</a:t>
            </a:r>
            <a:r>
              <a:rPr lang="en-US"/>
              <a:t> </a:t>
            </a:r>
            <a:endParaRPr/>
          </a:p>
        </p:txBody>
      </p:sp>
      <p:sp>
        <p:nvSpPr>
          <p:cNvPr id="222" name="Google Shape;222;g29be1a770dd_0_9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20000"/>
          </a:bodyPr>
          <a:lstStyle/>
          <a:p>
            <a:pPr indent="-330200" lvl="0" marL="457200" rtl="0" algn="l">
              <a:lnSpc>
                <a:spcPct val="115000"/>
              </a:lnSpc>
              <a:spcBef>
                <a:spcPts val="1000"/>
              </a:spcBef>
              <a:spcAft>
                <a:spcPts val="0"/>
              </a:spcAft>
              <a:buSzPts val="1600"/>
              <a:buChar char="➔"/>
            </a:pPr>
            <a:r>
              <a:rPr lang="en-US" sz="2200"/>
              <a:t>At the end of August, </a:t>
            </a:r>
            <a:r>
              <a:rPr b="1" lang="en-US" sz="2200"/>
              <a:t>India's </a:t>
            </a:r>
            <a:r>
              <a:rPr lang="en-US" sz="2200"/>
              <a:t>first indigenously developed nuclear power plant, Kakrapar Unit 3, began operating at full capacity.</a:t>
            </a:r>
            <a:endParaRPr sz="2200"/>
          </a:p>
          <a:p>
            <a:pPr indent="-330200" lvl="0" marL="457200" rtl="0" algn="l">
              <a:lnSpc>
                <a:spcPct val="115000"/>
              </a:lnSpc>
              <a:spcBef>
                <a:spcPts val="1000"/>
              </a:spcBef>
              <a:spcAft>
                <a:spcPts val="0"/>
              </a:spcAft>
              <a:buSzPts val="1600"/>
              <a:buChar char="➔"/>
            </a:pPr>
            <a:r>
              <a:rPr lang="en-US" sz="2200"/>
              <a:t>On August 30, </a:t>
            </a:r>
            <a:r>
              <a:rPr b="1" lang="en-US" sz="2200"/>
              <a:t>Egypt’s </a:t>
            </a:r>
            <a:r>
              <a:rPr lang="en-US" sz="2200"/>
              <a:t>regulatory authority approved final plans for a fourth 1,200 MWe reactor at El Dabaa Nuclear Power Plant.</a:t>
            </a:r>
            <a:endParaRPr sz="2200"/>
          </a:p>
          <a:p>
            <a:pPr indent="-330200" lvl="0" marL="457200" rtl="0" algn="l">
              <a:lnSpc>
                <a:spcPct val="115000"/>
              </a:lnSpc>
              <a:spcBef>
                <a:spcPts val="1000"/>
              </a:spcBef>
              <a:spcAft>
                <a:spcPts val="0"/>
              </a:spcAft>
              <a:buSzPts val="1600"/>
              <a:buChar char="➔"/>
            </a:pPr>
            <a:r>
              <a:rPr lang="en-US" sz="2200"/>
              <a:t>In November 2022, the </a:t>
            </a:r>
            <a:r>
              <a:rPr b="1" lang="en-US" sz="2200"/>
              <a:t>UK</a:t>
            </a:r>
            <a:r>
              <a:rPr lang="en-US" sz="2200"/>
              <a:t> announced that it would take a joint stake alongside French partner EDF in the construction of its new Sizewell C nuclear power station, replacing China General </a:t>
            </a:r>
            <a:r>
              <a:rPr lang="en-US" sz="2200"/>
              <a:t>Nuclear</a:t>
            </a:r>
            <a:r>
              <a:rPr lang="en-US" sz="2200"/>
              <a:t> 20% stake</a:t>
            </a:r>
            <a:endParaRPr sz="2200"/>
          </a:p>
          <a:p>
            <a:pPr indent="-330200" lvl="0" marL="457200" rtl="0" algn="l">
              <a:lnSpc>
                <a:spcPct val="115000"/>
              </a:lnSpc>
              <a:spcBef>
                <a:spcPts val="1000"/>
              </a:spcBef>
              <a:spcAft>
                <a:spcPts val="1000"/>
              </a:spcAft>
              <a:buSzPts val="1600"/>
              <a:buChar char="➔"/>
            </a:pPr>
            <a:r>
              <a:rPr lang="en-US" sz="2200"/>
              <a:t>Tokyo Electric Power Company (TEPCO) announced on August 22 that Japan’s government approved plans and issued its final decision allowing TEPCO to begin discharging treated water into the Pacific Ocean from storage at the Fukushima Daiichi nuclear power plant in Fukushima Prefecture, </a:t>
            </a:r>
            <a:r>
              <a:rPr b="1" lang="en-US" sz="2200"/>
              <a:t>Japan</a:t>
            </a:r>
            <a:r>
              <a:rPr lang="en-US" sz="2200"/>
              <a:t>.</a:t>
            </a:r>
            <a:endParaRPr sz="2200"/>
          </a:p>
        </p:txBody>
      </p:sp>
      <p:pic>
        <p:nvPicPr>
          <p:cNvPr id="223" name="Google Shape;223;g29be1a770dd_0_96"/>
          <p:cNvPicPr preferRelativeResize="0"/>
          <p:nvPr/>
        </p:nvPicPr>
        <p:blipFill>
          <a:blip r:embed="rId3">
            <a:alphaModFix/>
          </a:blip>
          <a:stretch>
            <a:fillRect/>
          </a:stretch>
        </p:blipFill>
        <p:spPr>
          <a:xfrm>
            <a:off x="0" y="0"/>
            <a:ext cx="12192000" cy="454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9be1a770dd_0_12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Few more…</a:t>
            </a:r>
            <a:endParaRPr/>
          </a:p>
        </p:txBody>
      </p:sp>
      <p:sp>
        <p:nvSpPr>
          <p:cNvPr id="229" name="Google Shape;229;g29be1a770dd_0_126"/>
          <p:cNvSpPr txBox="1"/>
          <p:nvPr>
            <p:ph idx="1" type="body"/>
          </p:nvPr>
        </p:nvSpPr>
        <p:spPr>
          <a:xfrm>
            <a:off x="838200" y="1825625"/>
            <a:ext cx="10515600" cy="4674600"/>
          </a:xfrm>
          <a:prstGeom prst="rect">
            <a:avLst/>
          </a:prstGeom>
        </p:spPr>
        <p:txBody>
          <a:bodyPr anchorCtr="0" anchor="t" bIns="45700" lIns="91425" spcFirstLastPara="1" rIns="91425" wrap="square" tIns="45700">
            <a:normAutofit fontScale="92500" lnSpcReduction="20000"/>
          </a:bodyPr>
          <a:lstStyle/>
          <a:p>
            <a:pPr indent="-328453" lvl="0" marL="457200" rtl="0" algn="l">
              <a:lnSpc>
                <a:spcPct val="115000"/>
              </a:lnSpc>
              <a:spcBef>
                <a:spcPts val="1000"/>
              </a:spcBef>
              <a:spcAft>
                <a:spcPts val="0"/>
              </a:spcAft>
              <a:buSzPct val="73913"/>
              <a:buChar char="➔"/>
            </a:pPr>
            <a:r>
              <a:rPr b="1" lang="en-US" sz="2300"/>
              <a:t>Mexico's </a:t>
            </a:r>
            <a:r>
              <a:rPr lang="en-US" sz="2300"/>
              <a:t>Laguna Verde nuclear plant has been granted 30-year operating life extensions for its two units.</a:t>
            </a:r>
            <a:endParaRPr sz="2300"/>
          </a:p>
          <a:p>
            <a:pPr indent="-328453" lvl="0" marL="457200" rtl="0" algn="l">
              <a:lnSpc>
                <a:spcPct val="115000"/>
              </a:lnSpc>
              <a:spcBef>
                <a:spcPts val="1000"/>
              </a:spcBef>
              <a:spcAft>
                <a:spcPts val="0"/>
              </a:spcAft>
              <a:buSzPct val="73913"/>
              <a:buChar char="➔"/>
            </a:pPr>
            <a:r>
              <a:rPr b="1" lang="en-US" sz="2300"/>
              <a:t>Canada</a:t>
            </a:r>
            <a:r>
              <a:rPr lang="en-US" sz="2300"/>
              <a:t>, Ontario Power Generation (OPG) announced plans to extend the life of the Pickering nuclear power plant until at least 2026 and potentially up to 30 years.</a:t>
            </a:r>
            <a:endParaRPr sz="2300"/>
          </a:p>
          <a:p>
            <a:pPr indent="-328453" lvl="0" marL="457200" rtl="0" algn="l">
              <a:lnSpc>
                <a:spcPct val="115000"/>
              </a:lnSpc>
              <a:spcBef>
                <a:spcPts val="1000"/>
              </a:spcBef>
              <a:spcAft>
                <a:spcPts val="0"/>
              </a:spcAft>
              <a:buSzPct val="73913"/>
              <a:buChar char="➔"/>
            </a:pPr>
            <a:r>
              <a:rPr b="1" lang="en-US" sz="2300"/>
              <a:t>China </a:t>
            </a:r>
            <a:r>
              <a:rPr lang="en-US" sz="2300"/>
              <a:t>announced plans to accelerate new nuclear projects to combat future electricity shortages, indicating it could raise the number of new reactor construction approvals to ten or more per year. In 2022, there were ten approvals. </a:t>
            </a:r>
            <a:endParaRPr sz="2300"/>
          </a:p>
          <a:p>
            <a:pPr indent="-328453" lvl="0" marL="457200" rtl="0" algn="l">
              <a:lnSpc>
                <a:spcPct val="115000"/>
              </a:lnSpc>
              <a:spcBef>
                <a:spcPts val="1000"/>
              </a:spcBef>
              <a:spcAft>
                <a:spcPts val="1000"/>
              </a:spcAft>
              <a:buSzPct val="73913"/>
              <a:buChar char="➔"/>
            </a:pPr>
            <a:r>
              <a:rPr lang="en-US" sz="2300"/>
              <a:t>In </a:t>
            </a:r>
            <a:r>
              <a:rPr b="1" lang="en-US" sz="2300"/>
              <a:t>Romania</a:t>
            </a:r>
            <a:r>
              <a:rPr lang="en-US" sz="2300"/>
              <a:t>, it was announced on September 19 that the </a:t>
            </a:r>
            <a:r>
              <a:rPr b="1" lang="en-US" sz="2300"/>
              <a:t>Canadian </a:t>
            </a:r>
            <a:r>
              <a:rPr lang="en-US" sz="2300"/>
              <a:t>federal government would support Romania’s energy security through a $3 billion export financing commitment to the country’s nuclear utility Nuclearelectrica SA.</a:t>
            </a:r>
            <a:endParaRPr sz="2300"/>
          </a:p>
        </p:txBody>
      </p:sp>
      <p:pic>
        <p:nvPicPr>
          <p:cNvPr id="230" name="Google Shape;230;g29be1a770dd_0_126"/>
          <p:cNvPicPr preferRelativeResize="0"/>
          <p:nvPr/>
        </p:nvPicPr>
        <p:blipFill>
          <a:blip r:embed="rId3">
            <a:alphaModFix/>
          </a:blip>
          <a:stretch>
            <a:fillRect/>
          </a:stretch>
        </p:blipFill>
        <p:spPr>
          <a:xfrm>
            <a:off x="0" y="0"/>
            <a:ext cx="12192000" cy="454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9c402f7d65_0_117"/>
          <p:cNvSpPr txBox="1"/>
          <p:nvPr>
            <p:ph type="title"/>
          </p:nvPr>
        </p:nvSpPr>
        <p:spPr>
          <a:xfrm>
            <a:off x="653675" y="3793975"/>
            <a:ext cx="7838400" cy="23811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Company Description</a:t>
            </a:r>
            <a:endParaRPr/>
          </a:p>
        </p:txBody>
      </p:sp>
      <p:sp>
        <p:nvSpPr>
          <p:cNvPr id="236" name="Google Shape;236;g29c402f7d65_0_117"/>
          <p:cNvSpPr txBox="1"/>
          <p:nvPr>
            <p:ph idx="4294967295" type="body"/>
          </p:nvPr>
        </p:nvSpPr>
        <p:spPr>
          <a:xfrm>
            <a:off x="653675" y="6175067"/>
            <a:ext cx="10515600" cy="561600"/>
          </a:xfrm>
          <a:prstGeom prst="rect">
            <a:avLst/>
          </a:prstGeom>
        </p:spPr>
        <p:txBody>
          <a:bodyPr anchorCtr="0" anchor="b" bIns="121900" lIns="121900" spcFirstLastPara="1" rIns="121900" wrap="square" tIns="121900">
            <a:normAutofit fontScale="85000"/>
          </a:bodyPr>
          <a:lstStyle/>
          <a:p>
            <a:pPr indent="0" lvl="0" marL="0" rtl="0" algn="l">
              <a:spcBef>
                <a:spcPts val="0"/>
              </a:spcBef>
              <a:spcAft>
                <a:spcPts val="1600"/>
              </a:spcAft>
              <a:buNone/>
            </a:pPr>
            <a:r>
              <a:rPr lang="en-US">
                <a:solidFill>
                  <a:srgbClr val="888888"/>
                </a:solidFill>
              </a:rPr>
              <a:t>Cameco Corporation</a:t>
            </a:r>
            <a:endParaRPr>
              <a:solidFill>
                <a:srgbClr val="888888"/>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9be1a770dd_0_1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Products to Offer</a:t>
            </a:r>
            <a:endParaRPr/>
          </a:p>
        </p:txBody>
      </p:sp>
      <p:pic>
        <p:nvPicPr>
          <p:cNvPr id="242" name="Google Shape;242;g29be1a770dd_0_140"/>
          <p:cNvPicPr preferRelativeResize="0"/>
          <p:nvPr/>
        </p:nvPicPr>
        <p:blipFill>
          <a:blip r:embed="rId3">
            <a:alphaModFix/>
          </a:blip>
          <a:stretch>
            <a:fillRect/>
          </a:stretch>
        </p:blipFill>
        <p:spPr>
          <a:xfrm>
            <a:off x="0" y="1582349"/>
            <a:ext cx="12192000" cy="5123249"/>
          </a:xfrm>
          <a:prstGeom prst="rect">
            <a:avLst/>
          </a:prstGeom>
          <a:noFill/>
          <a:ln>
            <a:noFill/>
          </a:ln>
        </p:spPr>
      </p:pic>
      <p:pic>
        <p:nvPicPr>
          <p:cNvPr id="243" name="Google Shape;243;g29be1a770dd_0_140"/>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9be1a770dd_0_17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Mines &amp; Projects</a:t>
            </a:r>
            <a:endParaRPr/>
          </a:p>
        </p:txBody>
      </p:sp>
      <p:pic>
        <p:nvPicPr>
          <p:cNvPr id="249" name="Google Shape;249;g29be1a770dd_0_177"/>
          <p:cNvPicPr preferRelativeResize="0"/>
          <p:nvPr/>
        </p:nvPicPr>
        <p:blipFill>
          <a:blip r:embed="rId3">
            <a:alphaModFix/>
          </a:blip>
          <a:stretch>
            <a:fillRect/>
          </a:stretch>
        </p:blipFill>
        <p:spPr>
          <a:xfrm>
            <a:off x="1534006" y="1763326"/>
            <a:ext cx="9123982" cy="4831325"/>
          </a:xfrm>
          <a:prstGeom prst="rect">
            <a:avLst/>
          </a:prstGeom>
          <a:noFill/>
          <a:ln>
            <a:noFill/>
          </a:ln>
        </p:spPr>
      </p:pic>
      <p:pic>
        <p:nvPicPr>
          <p:cNvPr id="250" name="Google Shape;250;g29be1a770dd_0_177"/>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9be1a770dd_0_14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Locations of Mines and Projects:</a:t>
            </a:r>
            <a:endParaRPr/>
          </a:p>
        </p:txBody>
      </p:sp>
      <p:pic>
        <p:nvPicPr>
          <p:cNvPr id="256" name="Google Shape;256;g29be1a770dd_0_145"/>
          <p:cNvPicPr preferRelativeResize="0"/>
          <p:nvPr/>
        </p:nvPicPr>
        <p:blipFill>
          <a:blip r:embed="rId3">
            <a:alphaModFix/>
          </a:blip>
          <a:stretch>
            <a:fillRect/>
          </a:stretch>
        </p:blipFill>
        <p:spPr>
          <a:xfrm>
            <a:off x="2331203" y="1749425"/>
            <a:ext cx="7732149" cy="4731101"/>
          </a:xfrm>
          <a:prstGeom prst="rect">
            <a:avLst/>
          </a:prstGeom>
          <a:noFill/>
          <a:ln>
            <a:noFill/>
          </a:ln>
        </p:spPr>
      </p:pic>
      <p:pic>
        <p:nvPicPr>
          <p:cNvPr id="257" name="Google Shape;257;g29be1a770dd_0_145"/>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9be1a770dd_0_15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McArthur River Mine/ Key Lake Mill</a:t>
            </a:r>
            <a:endParaRPr/>
          </a:p>
        </p:txBody>
      </p:sp>
      <p:sp>
        <p:nvSpPr>
          <p:cNvPr id="263" name="Google Shape;263;g29be1a770dd_0_150"/>
          <p:cNvSpPr txBox="1"/>
          <p:nvPr>
            <p:ph idx="1" type="body"/>
          </p:nvPr>
        </p:nvSpPr>
        <p:spPr>
          <a:xfrm>
            <a:off x="838200" y="1967500"/>
            <a:ext cx="5181600" cy="3448200"/>
          </a:xfrm>
          <a:prstGeom prst="rect">
            <a:avLst/>
          </a:prstGeom>
        </p:spPr>
        <p:txBody>
          <a:bodyPr anchorCtr="0" anchor="b" bIns="45700" lIns="91425" spcFirstLastPara="1" rIns="91425" wrap="square" tIns="45700">
            <a:normAutofit/>
          </a:bodyPr>
          <a:lstStyle/>
          <a:p>
            <a:pPr indent="0" lvl="0" marL="0" rtl="0" algn="l">
              <a:lnSpc>
                <a:spcPct val="80000"/>
              </a:lnSpc>
              <a:spcBef>
                <a:spcPts val="1000"/>
              </a:spcBef>
              <a:spcAft>
                <a:spcPts val="0"/>
              </a:spcAft>
              <a:buNone/>
            </a:pPr>
            <a:r>
              <a:rPr lang="en-US" sz="2200"/>
              <a:t>McArthur River is the world’s largest, high-grade uranium mine, and Key Lake is the world’s largest uranium mill. Ore grades at the McArthur River mine are 100 times the world average.</a:t>
            </a:r>
            <a:endParaRPr sz="2200"/>
          </a:p>
          <a:p>
            <a:pPr indent="0" lvl="0" marL="0" rtl="0" algn="l">
              <a:lnSpc>
                <a:spcPct val="80000"/>
              </a:lnSpc>
              <a:spcBef>
                <a:spcPts val="1600"/>
              </a:spcBef>
              <a:spcAft>
                <a:spcPts val="0"/>
              </a:spcAft>
              <a:buNone/>
            </a:pPr>
            <a:r>
              <a:t/>
            </a:r>
            <a:endParaRPr sz="2200"/>
          </a:p>
          <a:p>
            <a:pPr indent="0" lvl="0" marL="0" rtl="0" algn="l">
              <a:lnSpc>
                <a:spcPct val="80000"/>
              </a:lnSpc>
              <a:spcBef>
                <a:spcPts val="1600"/>
              </a:spcBef>
              <a:spcAft>
                <a:spcPts val="0"/>
              </a:spcAft>
              <a:buNone/>
            </a:pPr>
            <a:r>
              <a:rPr lang="en-US" sz="2200"/>
              <a:t>Ownership: McArthur River - 69.805% Key Lake - 83.33%</a:t>
            </a:r>
            <a:endParaRPr sz="2200"/>
          </a:p>
          <a:p>
            <a:pPr indent="0" lvl="0" marL="0" rtl="0" algn="l">
              <a:lnSpc>
                <a:spcPct val="80000"/>
              </a:lnSpc>
              <a:spcBef>
                <a:spcPts val="1600"/>
              </a:spcBef>
              <a:spcAft>
                <a:spcPts val="1600"/>
              </a:spcAft>
              <a:buNone/>
            </a:pPr>
            <a:r>
              <a:rPr lang="en-US" sz="2200"/>
              <a:t>Licensed Capacity: 25 million pounds per year</a:t>
            </a:r>
            <a:endParaRPr sz="2100"/>
          </a:p>
        </p:txBody>
      </p:sp>
      <p:pic>
        <p:nvPicPr>
          <p:cNvPr id="264" name="Google Shape;264;g29be1a770dd_0_150"/>
          <p:cNvPicPr preferRelativeResize="0"/>
          <p:nvPr/>
        </p:nvPicPr>
        <p:blipFill>
          <a:blip r:embed="rId3">
            <a:alphaModFix/>
          </a:blip>
          <a:stretch>
            <a:fillRect/>
          </a:stretch>
        </p:blipFill>
        <p:spPr>
          <a:xfrm>
            <a:off x="6249425" y="2548275"/>
            <a:ext cx="5867400" cy="2867425"/>
          </a:xfrm>
          <a:prstGeom prst="rect">
            <a:avLst/>
          </a:prstGeom>
          <a:noFill/>
          <a:ln>
            <a:noFill/>
          </a:ln>
        </p:spPr>
      </p:pic>
      <p:pic>
        <p:nvPicPr>
          <p:cNvPr id="265" name="Google Shape;265;g29be1a770dd_0_150"/>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9be1a770dd_0_18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Cigar Lake</a:t>
            </a:r>
            <a:endParaRPr/>
          </a:p>
        </p:txBody>
      </p:sp>
      <p:pic>
        <p:nvPicPr>
          <p:cNvPr id="271" name="Google Shape;271;g29be1a770dd_0_183"/>
          <p:cNvPicPr preferRelativeResize="0"/>
          <p:nvPr/>
        </p:nvPicPr>
        <p:blipFill>
          <a:blip r:embed="rId3">
            <a:alphaModFix/>
          </a:blip>
          <a:stretch>
            <a:fillRect/>
          </a:stretch>
        </p:blipFill>
        <p:spPr>
          <a:xfrm>
            <a:off x="6249425" y="2548275"/>
            <a:ext cx="5867399" cy="2905892"/>
          </a:xfrm>
          <a:prstGeom prst="rect">
            <a:avLst/>
          </a:prstGeom>
          <a:noFill/>
          <a:ln>
            <a:noFill/>
          </a:ln>
        </p:spPr>
      </p:pic>
      <p:sp>
        <p:nvSpPr>
          <p:cNvPr id="272" name="Google Shape;272;g29be1a770dd_0_183"/>
          <p:cNvSpPr txBox="1"/>
          <p:nvPr>
            <p:ph idx="1" type="body"/>
          </p:nvPr>
        </p:nvSpPr>
        <p:spPr>
          <a:xfrm>
            <a:off x="838200" y="1825675"/>
            <a:ext cx="5181600" cy="36285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sz="2200"/>
              <a:t>Cigar Lake is the world’s highest grade uranium mine, with grades that are 100 times the world average. 54.5% ownership and the mine operator. Cigar Lake uranium is milled at Orano’s McClean Lake mill. </a:t>
            </a:r>
            <a:endParaRPr sz="2200"/>
          </a:p>
          <a:p>
            <a:pPr indent="0" lvl="0" marL="0" rtl="0" algn="l">
              <a:spcBef>
                <a:spcPts val="1600"/>
              </a:spcBef>
              <a:spcAft>
                <a:spcPts val="0"/>
              </a:spcAft>
              <a:buNone/>
            </a:pPr>
            <a:r>
              <a:t/>
            </a:r>
            <a:endParaRPr sz="2200"/>
          </a:p>
          <a:p>
            <a:pPr indent="0" lvl="0" marL="0" rtl="0" algn="l">
              <a:spcBef>
                <a:spcPts val="1600"/>
              </a:spcBef>
              <a:spcAft>
                <a:spcPts val="1600"/>
              </a:spcAft>
              <a:buNone/>
            </a:pPr>
            <a:r>
              <a:rPr lang="en-US" sz="2200"/>
              <a:t>Licensed Capacity: 18 million pounds per year, CCJ’s Share 9.8 million pounds</a:t>
            </a:r>
            <a:endParaRPr sz="2100"/>
          </a:p>
        </p:txBody>
      </p:sp>
      <p:pic>
        <p:nvPicPr>
          <p:cNvPr id="273" name="Google Shape;273;g29be1a770dd_0_183"/>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9be1a770dd_0_20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JV Inkai</a:t>
            </a:r>
            <a:endParaRPr/>
          </a:p>
        </p:txBody>
      </p:sp>
      <p:pic>
        <p:nvPicPr>
          <p:cNvPr id="279" name="Google Shape;279;g29be1a770dd_0_200"/>
          <p:cNvPicPr preferRelativeResize="0"/>
          <p:nvPr/>
        </p:nvPicPr>
        <p:blipFill>
          <a:blip r:embed="rId3">
            <a:alphaModFix/>
          </a:blip>
          <a:stretch>
            <a:fillRect/>
          </a:stretch>
        </p:blipFill>
        <p:spPr>
          <a:xfrm>
            <a:off x="6221625" y="2519616"/>
            <a:ext cx="5792224" cy="2815459"/>
          </a:xfrm>
          <a:prstGeom prst="rect">
            <a:avLst/>
          </a:prstGeom>
          <a:noFill/>
          <a:ln>
            <a:noFill/>
          </a:ln>
        </p:spPr>
      </p:pic>
      <p:sp>
        <p:nvSpPr>
          <p:cNvPr id="280" name="Google Shape;280;g29be1a770dd_0_200"/>
          <p:cNvSpPr txBox="1"/>
          <p:nvPr>
            <p:ph idx="1" type="body"/>
          </p:nvPr>
        </p:nvSpPr>
        <p:spPr>
          <a:xfrm>
            <a:off x="838200" y="1995100"/>
            <a:ext cx="5181600" cy="33399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en-US" sz="2200"/>
              <a:t>Inkai is a very significant uranium deposit, located in Kazakhstan. The operator is JV Inkai limited liability partnership, which CCJ jointly owns (40%) with Kazatomprom (60%).</a:t>
            </a:r>
            <a:endParaRPr sz="2200"/>
          </a:p>
          <a:p>
            <a:pPr indent="0" lvl="0" marL="0" rtl="0" algn="l">
              <a:spcBef>
                <a:spcPts val="1600"/>
              </a:spcBef>
              <a:spcAft>
                <a:spcPts val="0"/>
              </a:spcAft>
              <a:buNone/>
            </a:pPr>
            <a:r>
              <a:t/>
            </a:r>
            <a:endParaRPr sz="2200"/>
          </a:p>
          <a:p>
            <a:pPr indent="0" lvl="0" marL="0" rtl="0" algn="l">
              <a:spcBef>
                <a:spcPts val="1600"/>
              </a:spcBef>
              <a:spcAft>
                <a:spcPts val="1600"/>
              </a:spcAft>
              <a:buNone/>
            </a:pPr>
            <a:r>
              <a:rPr lang="en-US" sz="2200"/>
              <a:t>Licensed Capacity: 10.4 million pounds per year, CCJ’s Share 4.2 million pounds</a:t>
            </a:r>
            <a:endParaRPr sz="2100"/>
          </a:p>
        </p:txBody>
      </p:sp>
      <p:pic>
        <p:nvPicPr>
          <p:cNvPr id="281" name="Google Shape;281;g29be1a770dd_0_200"/>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9be1a770dd_0_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Recommendation: BUY?</a:t>
            </a:r>
            <a:endParaRPr/>
          </a:p>
        </p:txBody>
      </p:sp>
      <p:sp>
        <p:nvSpPr>
          <p:cNvPr id="91" name="Google Shape;91;g29be1a770dd_0_5"/>
          <p:cNvSpPr txBox="1"/>
          <p:nvPr>
            <p:ph idx="1" type="body"/>
          </p:nvPr>
        </p:nvSpPr>
        <p:spPr>
          <a:xfrm>
            <a:off x="838200" y="2526100"/>
            <a:ext cx="5620200" cy="2796600"/>
          </a:xfrm>
          <a:prstGeom prst="rect">
            <a:avLst/>
          </a:prstGeom>
        </p:spPr>
        <p:txBody>
          <a:bodyPr anchorCtr="0" anchor="b" bIns="45700" lIns="91425" spcFirstLastPara="1" rIns="91425" wrap="square" tIns="45700">
            <a:normAutofit/>
          </a:bodyPr>
          <a:lstStyle/>
          <a:p>
            <a:pPr indent="0" lvl="0" marL="0" rtl="0" algn="l">
              <a:lnSpc>
                <a:spcPct val="100000"/>
              </a:lnSpc>
              <a:spcBef>
                <a:spcPts val="1000"/>
              </a:spcBef>
              <a:spcAft>
                <a:spcPts val="0"/>
              </a:spcAft>
              <a:buNone/>
            </a:pPr>
            <a:r>
              <a:rPr lang="en-US"/>
              <a:t>Current Price: $44.14</a:t>
            </a:r>
            <a:endParaRPr/>
          </a:p>
          <a:p>
            <a:pPr indent="0" lvl="0" marL="0" rtl="0" algn="l">
              <a:lnSpc>
                <a:spcPct val="200000"/>
              </a:lnSpc>
              <a:spcBef>
                <a:spcPts val="1000"/>
              </a:spcBef>
              <a:spcAft>
                <a:spcPts val="0"/>
              </a:spcAft>
              <a:buNone/>
            </a:pPr>
            <a:r>
              <a:rPr lang="en-US"/>
              <a:t>Next 5 year Growth Estimates: 53.25%</a:t>
            </a:r>
            <a:endParaRPr/>
          </a:p>
          <a:p>
            <a:pPr indent="0" lvl="0" marL="0" rtl="0" algn="l">
              <a:lnSpc>
                <a:spcPct val="100000"/>
              </a:lnSpc>
              <a:spcBef>
                <a:spcPts val="1600"/>
              </a:spcBef>
              <a:spcAft>
                <a:spcPts val="0"/>
              </a:spcAft>
              <a:buNone/>
            </a:pPr>
            <a:r>
              <a:rPr lang="en-US"/>
              <a:t>Model Price: $38.54</a:t>
            </a:r>
            <a:endParaRPr/>
          </a:p>
          <a:p>
            <a:pPr indent="0" lvl="0" marL="0" rtl="0" algn="l">
              <a:lnSpc>
                <a:spcPct val="115000"/>
              </a:lnSpc>
              <a:spcBef>
                <a:spcPts val="1000"/>
              </a:spcBef>
              <a:spcAft>
                <a:spcPts val="1600"/>
              </a:spcAft>
              <a:buNone/>
            </a:pPr>
            <a:r>
              <a:rPr lang="en-US"/>
              <a:t>Next 6 year Growth used </a:t>
            </a:r>
            <a:r>
              <a:rPr lang="en-US"/>
              <a:t>≈ </a:t>
            </a:r>
            <a:r>
              <a:rPr lang="en-US"/>
              <a:t>18.36%</a:t>
            </a:r>
            <a:endParaRPr/>
          </a:p>
        </p:txBody>
      </p:sp>
      <p:pic>
        <p:nvPicPr>
          <p:cNvPr id="92" name="Google Shape;92;g29be1a770dd_0_5"/>
          <p:cNvPicPr preferRelativeResize="0"/>
          <p:nvPr/>
        </p:nvPicPr>
        <p:blipFill>
          <a:blip r:embed="rId3">
            <a:alphaModFix/>
          </a:blip>
          <a:stretch>
            <a:fillRect/>
          </a:stretch>
        </p:blipFill>
        <p:spPr>
          <a:xfrm>
            <a:off x="0" y="0"/>
            <a:ext cx="12192000" cy="454225"/>
          </a:xfrm>
          <a:prstGeom prst="rect">
            <a:avLst/>
          </a:prstGeom>
          <a:noFill/>
          <a:ln>
            <a:noFill/>
          </a:ln>
        </p:spPr>
      </p:pic>
      <p:pic>
        <p:nvPicPr>
          <p:cNvPr id="93" name="Google Shape;93;g29be1a770dd_0_5"/>
          <p:cNvPicPr preferRelativeResize="0"/>
          <p:nvPr/>
        </p:nvPicPr>
        <p:blipFill rotWithShape="1">
          <a:blip r:embed="rId4">
            <a:alphaModFix/>
          </a:blip>
          <a:srcRect b="0" l="53940" r="0" t="0"/>
          <a:stretch/>
        </p:blipFill>
        <p:spPr>
          <a:xfrm>
            <a:off x="6571800" y="0"/>
            <a:ext cx="5620200"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9be1a770dd_0_219"/>
          <p:cNvSpPr txBox="1"/>
          <p:nvPr>
            <p:ph type="title"/>
          </p:nvPr>
        </p:nvSpPr>
        <p:spPr>
          <a:xfrm>
            <a:off x="838200" y="365125"/>
            <a:ext cx="4758900" cy="1325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Fuel Services</a:t>
            </a:r>
            <a:endParaRPr/>
          </a:p>
        </p:txBody>
      </p:sp>
      <p:pic>
        <p:nvPicPr>
          <p:cNvPr id="287" name="Google Shape;287;g29be1a770dd_0_219"/>
          <p:cNvPicPr preferRelativeResize="0"/>
          <p:nvPr/>
        </p:nvPicPr>
        <p:blipFill>
          <a:blip r:embed="rId3">
            <a:alphaModFix/>
          </a:blip>
          <a:stretch>
            <a:fillRect/>
          </a:stretch>
        </p:blipFill>
        <p:spPr>
          <a:xfrm>
            <a:off x="855175" y="2371250"/>
            <a:ext cx="5122951" cy="3109999"/>
          </a:xfrm>
          <a:prstGeom prst="rect">
            <a:avLst/>
          </a:prstGeom>
          <a:noFill/>
          <a:ln>
            <a:noFill/>
          </a:ln>
        </p:spPr>
      </p:pic>
      <p:pic>
        <p:nvPicPr>
          <p:cNvPr id="288" name="Google Shape;288;g29be1a770dd_0_219"/>
          <p:cNvPicPr preferRelativeResize="0"/>
          <p:nvPr/>
        </p:nvPicPr>
        <p:blipFill>
          <a:blip r:embed="rId4">
            <a:alphaModFix/>
          </a:blip>
          <a:stretch>
            <a:fillRect/>
          </a:stretch>
        </p:blipFill>
        <p:spPr>
          <a:xfrm>
            <a:off x="6511500" y="183075"/>
            <a:ext cx="5461226" cy="3307999"/>
          </a:xfrm>
          <a:prstGeom prst="rect">
            <a:avLst/>
          </a:prstGeom>
          <a:noFill/>
          <a:ln>
            <a:noFill/>
          </a:ln>
        </p:spPr>
      </p:pic>
      <p:pic>
        <p:nvPicPr>
          <p:cNvPr id="289" name="Google Shape;289;g29be1a770dd_0_219"/>
          <p:cNvPicPr preferRelativeResize="0"/>
          <p:nvPr/>
        </p:nvPicPr>
        <p:blipFill>
          <a:blip r:embed="rId5">
            <a:alphaModFix/>
          </a:blip>
          <a:stretch>
            <a:fillRect/>
          </a:stretch>
        </p:blipFill>
        <p:spPr>
          <a:xfrm>
            <a:off x="6512400" y="3521224"/>
            <a:ext cx="4758901" cy="3339851"/>
          </a:xfrm>
          <a:prstGeom prst="rect">
            <a:avLst/>
          </a:prstGeom>
          <a:noFill/>
          <a:ln>
            <a:noFill/>
          </a:ln>
        </p:spPr>
      </p:pic>
      <p:pic>
        <p:nvPicPr>
          <p:cNvPr id="290" name="Google Shape;290;g29be1a770dd_0_219"/>
          <p:cNvPicPr preferRelativeResize="0"/>
          <p:nvPr/>
        </p:nvPicPr>
        <p:blipFill>
          <a:blip r:embed="rId6">
            <a:alphaModFix/>
          </a:blip>
          <a:stretch>
            <a:fillRect/>
          </a:stretch>
        </p:blipFill>
        <p:spPr>
          <a:xfrm>
            <a:off x="0" y="0"/>
            <a:ext cx="12192000" cy="454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9be1a770dd_0_2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Main Risks</a:t>
            </a:r>
            <a:endParaRPr/>
          </a:p>
        </p:txBody>
      </p:sp>
      <p:sp>
        <p:nvSpPr>
          <p:cNvPr id="296" name="Google Shape;296;g29be1a770dd_0_22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Demand and Supply both are</a:t>
            </a:r>
            <a:r>
              <a:rPr lang="en-US"/>
              <a:t> expected to increase but not at the same rate due to prolonged production constraints.</a:t>
            </a:r>
            <a:endParaRPr/>
          </a:p>
          <a:p>
            <a:pPr indent="-342900" lvl="0" marL="457200" rtl="0" algn="l">
              <a:spcBef>
                <a:spcPts val="1000"/>
              </a:spcBef>
              <a:spcAft>
                <a:spcPts val="0"/>
              </a:spcAft>
              <a:buSzPts val="1800"/>
              <a:buChar char="➔"/>
            </a:pPr>
            <a:r>
              <a:rPr lang="en-US"/>
              <a:t>Low prices of uranium caused by supply curtailment, end of reserve life and lack of investment in supply. </a:t>
            </a:r>
            <a:endParaRPr/>
          </a:p>
          <a:p>
            <a:pPr indent="-342900" lvl="0" marL="457200" rtl="0" algn="l">
              <a:spcBef>
                <a:spcPts val="1000"/>
              </a:spcBef>
              <a:spcAft>
                <a:spcPts val="0"/>
              </a:spcAft>
              <a:buSzPts val="1800"/>
              <a:buChar char="➔"/>
            </a:pPr>
            <a:r>
              <a:rPr lang="en-US"/>
              <a:t>Production costs are also up due to inflationary pressures, leading to challenges when building new mines or maintaining current.</a:t>
            </a:r>
            <a:endParaRPr/>
          </a:p>
          <a:p>
            <a:pPr indent="-342900" lvl="0" marL="457200" rtl="0" algn="l">
              <a:spcBef>
                <a:spcPts val="1000"/>
              </a:spcBef>
              <a:spcAft>
                <a:spcPts val="0"/>
              </a:spcAft>
              <a:buSzPts val="1800"/>
              <a:buChar char="➔"/>
            </a:pPr>
            <a:r>
              <a:rPr lang="en-US"/>
              <a:t>Origin risk: geopolitical and trade policy issues</a:t>
            </a:r>
            <a:endParaRPr/>
          </a:p>
          <a:p>
            <a:pPr indent="-342900" lvl="0" marL="457200" rtl="0" algn="l">
              <a:spcBef>
                <a:spcPts val="1000"/>
              </a:spcBef>
              <a:spcAft>
                <a:spcPts val="1000"/>
              </a:spcAft>
              <a:buSzPts val="1800"/>
              <a:buChar char="➔"/>
            </a:pPr>
            <a:r>
              <a:rPr lang="en-US"/>
              <a:t>Development risk: unproven assets, cost inflation &amp; schedule delays from global supply chains, increasing regulatory and ESG scrutiny.</a:t>
            </a:r>
            <a:endParaRPr/>
          </a:p>
        </p:txBody>
      </p:sp>
      <p:pic>
        <p:nvPicPr>
          <p:cNvPr id="297" name="Google Shape;297;g29be1a770dd_0_228"/>
          <p:cNvPicPr preferRelativeResize="0"/>
          <p:nvPr/>
        </p:nvPicPr>
        <p:blipFill>
          <a:blip r:embed="rId3">
            <a:alphaModFix/>
          </a:blip>
          <a:stretch>
            <a:fillRect/>
          </a:stretch>
        </p:blipFill>
        <p:spPr>
          <a:xfrm>
            <a:off x="0" y="0"/>
            <a:ext cx="12192000" cy="454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29be1a770dd_0_284"/>
          <p:cNvPicPr preferRelativeResize="0"/>
          <p:nvPr/>
        </p:nvPicPr>
        <p:blipFill rotWithShape="1">
          <a:blip r:embed="rId3">
            <a:alphaModFix/>
          </a:blip>
          <a:srcRect b="0" l="3259" r="1710" t="0"/>
          <a:stretch/>
        </p:blipFill>
        <p:spPr>
          <a:xfrm>
            <a:off x="1620750" y="1632125"/>
            <a:ext cx="1651150" cy="2374775"/>
          </a:xfrm>
          <a:prstGeom prst="rect">
            <a:avLst/>
          </a:prstGeom>
          <a:noFill/>
          <a:ln>
            <a:noFill/>
          </a:ln>
        </p:spPr>
      </p:pic>
      <p:pic>
        <p:nvPicPr>
          <p:cNvPr id="303" name="Google Shape;303;g29be1a770dd_0_284"/>
          <p:cNvPicPr preferRelativeResize="0"/>
          <p:nvPr/>
        </p:nvPicPr>
        <p:blipFill rotWithShape="1">
          <a:blip r:embed="rId4">
            <a:alphaModFix/>
          </a:blip>
          <a:srcRect b="0" l="0" r="3316" t="0"/>
          <a:stretch/>
        </p:blipFill>
        <p:spPr>
          <a:xfrm>
            <a:off x="1564100" y="4103475"/>
            <a:ext cx="1651150" cy="2374774"/>
          </a:xfrm>
          <a:prstGeom prst="rect">
            <a:avLst/>
          </a:prstGeom>
          <a:noFill/>
          <a:ln>
            <a:noFill/>
          </a:ln>
        </p:spPr>
      </p:pic>
      <p:pic>
        <p:nvPicPr>
          <p:cNvPr id="304" name="Google Shape;304;g29be1a770dd_0_284"/>
          <p:cNvPicPr preferRelativeResize="0"/>
          <p:nvPr/>
        </p:nvPicPr>
        <p:blipFill>
          <a:blip r:embed="rId5">
            <a:alphaModFix/>
          </a:blip>
          <a:stretch>
            <a:fillRect/>
          </a:stretch>
        </p:blipFill>
        <p:spPr>
          <a:xfrm>
            <a:off x="5447363" y="1632125"/>
            <a:ext cx="1496926" cy="2374776"/>
          </a:xfrm>
          <a:prstGeom prst="rect">
            <a:avLst/>
          </a:prstGeom>
          <a:noFill/>
          <a:ln>
            <a:noFill/>
          </a:ln>
        </p:spPr>
      </p:pic>
      <p:pic>
        <p:nvPicPr>
          <p:cNvPr id="305" name="Google Shape;305;g29be1a770dd_0_284"/>
          <p:cNvPicPr preferRelativeResize="0"/>
          <p:nvPr/>
        </p:nvPicPr>
        <p:blipFill>
          <a:blip r:embed="rId6">
            <a:alphaModFix/>
          </a:blip>
          <a:stretch>
            <a:fillRect/>
          </a:stretch>
        </p:blipFill>
        <p:spPr>
          <a:xfrm>
            <a:off x="3520613" y="4103475"/>
            <a:ext cx="1707775" cy="2524861"/>
          </a:xfrm>
          <a:prstGeom prst="rect">
            <a:avLst/>
          </a:prstGeom>
          <a:noFill/>
          <a:ln>
            <a:noFill/>
          </a:ln>
        </p:spPr>
      </p:pic>
      <p:pic>
        <p:nvPicPr>
          <p:cNvPr id="306" name="Google Shape;306;g29be1a770dd_0_284"/>
          <p:cNvPicPr preferRelativeResize="0"/>
          <p:nvPr/>
        </p:nvPicPr>
        <p:blipFill>
          <a:blip r:embed="rId7">
            <a:alphaModFix/>
          </a:blip>
          <a:stretch>
            <a:fillRect/>
          </a:stretch>
        </p:blipFill>
        <p:spPr>
          <a:xfrm>
            <a:off x="3505725" y="1632125"/>
            <a:ext cx="1737550" cy="1914698"/>
          </a:xfrm>
          <a:prstGeom prst="rect">
            <a:avLst/>
          </a:prstGeom>
          <a:noFill/>
          <a:ln>
            <a:noFill/>
          </a:ln>
        </p:spPr>
      </p:pic>
      <p:pic>
        <p:nvPicPr>
          <p:cNvPr id="307" name="Google Shape;307;g29be1a770dd_0_284"/>
          <p:cNvPicPr preferRelativeResize="0"/>
          <p:nvPr/>
        </p:nvPicPr>
        <p:blipFill>
          <a:blip r:embed="rId8">
            <a:alphaModFix/>
          </a:blip>
          <a:stretch>
            <a:fillRect/>
          </a:stretch>
        </p:blipFill>
        <p:spPr>
          <a:xfrm>
            <a:off x="5477112" y="4154975"/>
            <a:ext cx="1597016" cy="2374775"/>
          </a:xfrm>
          <a:prstGeom prst="rect">
            <a:avLst/>
          </a:prstGeom>
          <a:noFill/>
          <a:ln>
            <a:noFill/>
          </a:ln>
        </p:spPr>
      </p:pic>
      <p:pic>
        <p:nvPicPr>
          <p:cNvPr id="308" name="Google Shape;308;g29be1a770dd_0_284"/>
          <p:cNvPicPr preferRelativeResize="0"/>
          <p:nvPr/>
        </p:nvPicPr>
        <p:blipFill>
          <a:blip r:embed="rId9">
            <a:alphaModFix/>
          </a:blip>
          <a:stretch>
            <a:fillRect/>
          </a:stretch>
        </p:blipFill>
        <p:spPr>
          <a:xfrm>
            <a:off x="7322862" y="4103475"/>
            <a:ext cx="1429504" cy="2524851"/>
          </a:xfrm>
          <a:prstGeom prst="rect">
            <a:avLst/>
          </a:prstGeom>
          <a:noFill/>
          <a:ln>
            <a:noFill/>
          </a:ln>
        </p:spPr>
      </p:pic>
      <p:pic>
        <p:nvPicPr>
          <p:cNvPr id="309" name="Google Shape;309;g29be1a770dd_0_284"/>
          <p:cNvPicPr preferRelativeResize="0"/>
          <p:nvPr/>
        </p:nvPicPr>
        <p:blipFill>
          <a:blip r:embed="rId10">
            <a:alphaModFix/>
          </a:blip>
          <a:stretch>
            <a:fillRect/>
          </a:stretch>
        </p:blipFill>
        <p:spPr>
          <a:xfrm>
            <a:off x="7239100" y="1622613"/>
            <a:ext cx="1597025" cy="2393791"/>
          </a:xfrm>
          <a:prstGeom prst="rect">
            <a:avLst/>
          </a:prstGeom>
          <a:noFill/>
          <a:ln>
            <a:noFill/>
          </a:ln>
        </p:spPr>
      </p:pic>
      <p:pic>
        <p:nvPicPr>
          <p:cNvPr id="310" name="Google Shape;310;g29be1a770dd_0_284"/>
          <p:cNvPicPr preferRelativeResize="0"/>
          <p:nvPr/>
        </p:nvPicPr>
        <p:blipFill>
          <a:blip r:embed="rId11">
            <a:alphaModFix/>
          </a:blip>
          <a:stretch>
            <a:fillRect/>
          </a:stretch>
        </p:blipFill>
        <p:spPr>
          <a:xfrm>
            <a:off x="9130963" y="1624901"/>
            <a:ext cx="1496925" cy="2389217"/>
          </a:xfrm>
          <a:prstGeom prst="rect">
            <a:avLst/>
          </a:prstGeom>
          <a:noFill/>
          <a:ln>
            <a:noFill/>
          </a:ln>
        </p:spPr>
      </p:pic>
      <p:pic>
        <p:nvPicPr>
          <p:cNvPr id="311" name="Google Shape;311;g29be1a770dd_0_284"/>
          <p:cNvPicPr preferRelativeResize="0"/>
          <p:nvPr/>
        </p:nvPicPr>
        <p:blipFill>
          <a:blip r:embed="rId12">
            <a:alphaModFix/>
          </a:blip>
          <a:stretch>
            <a:fillRect/>
          </a:stretch>
        </p:blipFill>
        <p:spPr>
          <a:xfrm>
            <a:off x="9130962" y="4082938"/>
            <a:ext cx="1496925" cy="2415842"/>
          </a:xfrm>
          <a:prstGeom prst="rect">
            <a:avLst/>
          </a:prstGeom>
          <a:noFill/>
          <a:ln>
            <a:noFill/>
          </a:ln>
        </p:spPr>
      </p:pic>
      <p:sp>
        <p:nvSpPr>
          <p:cNvPr id="312" name="Google Shape;312;g29be1a770dd_0_284"/>
          <p:cNvSpPr txBox="1"/>
          <p:nvPr>
            <p:ph type="title"/>
          </p:nvPr>
        </p:nvSpPr>
        <p:spPr>
          <a:xfrm>
            <a:off x="838200" y="389575"/>
            <a:ext cx="7838400" cy="12768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sz="5600"/>
              <a:t>CCJ’s Board of Directors</a:t>
            </a:r>
            <a:endParaRPr sz="5600"/>
          </a:p>
        </p:txBody>
      </p:sp>
      <p:pic>
        <p:nvPicPr>
          <p:cNvPr id="313" name="Google Shape;313;g29be1a770dd_0_284"/>
          <p:cNvPicPr preferRelativeResize="0"/>
          <p:nvPr/>
        </p:nvPicPr>
        <p:blipFill>
          <a:blip r:embed="rId13">
            <a:alphaModFix/>
          </a:blip>
          <a:stretch>
            <a:fillRect/>
          </a:stretch>
        </p:blipFill>
        <p:spPr>
          <a:xfrm>
            <a:off x="0" y="0"/>
            <a:ext cx="12192000" cy="454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9be1a770dd_0_247"/>
          <p:cNvSpPr txBox="1"/>
          <p:nvPr>
            <p:ph type="title"/>
          </p:nvPr>
        </p:nvSpPr>
        <p:spPr>
          <a:xfrm>
            <a:off x="653675" y="4971700"/>
            <a:ext cx="7838400" cy="1203300"/>
          </a:xfrm>
          <a:prstGeom prst="rect">
            <a:avLst/>
          </a:prstGeom>
        </p:spPr>
        <p:txBody>
          <a:bodyPr anchorCtr="0" anchor="b" bIns="121900" lIns="121900" spcFirstLastPara="1" rIns="121900" wrap="square" tIns="121900">
            <a:normAutofit fontScale="90000"/>
          </a:bodyPr>
          <a:lstStyle/>
          <a:p>
            <a:pPr indent="0" lvl="0" marL="0" rtl="0" algn="l">
              <a:spcBef>
                <a:spcPts val="0"/>
              </a:spcBef>
              <a:spcAft>
                <a:spcPts val="0"/>
              </a:spcAft>
              <a:buNone/>
            </a:pPr>
            <a:r>
              <a:rPr lang="en-US"/>
              <a:t>Financials &amp; Valuation</a:t>
            </a:r>
            <a:endParaRPr/>
          </a:p>
        </p:txBody>
      </p:sp>
      <p:sp>
        <p:nvSpPr>
          <p:cNvPr id="319" name="Google Shape;319;g29be1a770dd_0_247"/>
          <p:cNvSpPr txBox="1"/>
          <p:nvPr>
            <p:ph idx="4294967295" type="body"/>
          </p:nvPr>
        </p:nvSpPr>
        <p:spPr>
          <a:xfrm>
            <a:off x="653675" y="6175067"/>
            <a:ext cx="10515600" cy="561600"/>
          </a:xfrm>
          <a:prstGeom prst="rect">
            <a:avLst/>
          </a:prstGeom>
        </p:spPr>
        <p:txBody>
          <a:bodyPr anchorCtr="0" anchor="b" bIns="121900" lIns="121900" spcFirstLastPara="1" rIns="121900" wrap="square" tIns="121900">
            <a:normAutofit fontScale="85000"/>
          </a:bodyPr>
          <a:lstStyle/>
          <a:p>
            <a:pPr indent="0" lvl="0" marL="0" rtl="0" algn="l">
              <a:spcBef>
                <a:spcPts val="0"/>
              </a:spcBef>
              <a:spcAft>
                <a:spcPts val="1600"/>
              </a:spcAft>
              <a:buNone/>
            </a:pPr>
            <a:r>
              <a:rPr lang="en-US">
                <a:solidFill>
                  <a:srgbClr val="888888"/>
                </a:solidFill>
              </a:rPr>
              <a:t>Cameco Corporation</a:t>
            </a:r>
            <a:endParaRPr>
              <a:solidFill>
                <a:srgbClr val="888888"/>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9be1a770dd_0_252"/>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Customers for Uranium &amp; Fuel Services</a:t>
            </a:r>
            <a:endParaRPr/>
          </a:p>
        </p:txBody>
      </p:sp>
      <p:pic>
        <p:nvPicPr>
          <p:cNvPr id="325" name="Google Shape;325;g29be1a770dd_0_252"/>
          <p:cNvPicPr preferRelativeResize="0"/>
          <p:nvPr/>
        </p:nvPicPr>
        <p:blipFill>
          <a:blip r:embed="rId3">
            <a:alphaModFix/>
          </a:blip>
          <a:stretch>
            <a:fillRect/>
          </a:stretch>
        </p:blipFill>
        <p:spPr>
          <a:xfrm>
            <a:off x="3538896" y="1639350"/>
            <a:ext cx="5114104" cy="4976174"/>
          </a:xfrm>
          <a:prstGeom prst="rect">
            <a:avLst/>
          </a:prstGeom>
          <a:noFill/>
          <a:ln>
            <a:noFill/>
          </a:ln>
        </p:spPr>
      </p:pic>
      <p:pic>
        <p:nvPicPr>
          <p:cNvPr id="326" name="Google Shape;326;g29be1a770dd_0_252"/>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9be1a770dd_0_279"/>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CCJ’s Revenue</a:t>
            </a:r>
            <a:endParaRPr/>
          </a:p>
        </p:txBody>
      </p:sp>
      <p:pic>
        <p:nvPicPr>
          <p:cNvPr id="332" name="Google Shape;332;g29be1a770dd_0_279"/>
          <p:cNvPicPr preferRelativeResize="0"/>
          <p:nvPr/>
        </p:nvPicPr>
        <p:blipFill>
          <a:blip r:embed="rId3">
            <a:alphaModFix/>
          </a:blip>
          <a:stretch>
            <a:fillRect/>
          </a:stretch>
        </p:blipFill>
        <p:spPr>
          <a:xfrm>
            <a:off x="7127150" y="3780562"/>
            <a:ext cx="4571975" cy="2673924"/>
          </a:xfrm>
          <a:prstGeom prst="rect">
            <a:avLst/>
          </a:prstGeom>
          <a:noFill/>
          <a:ln>
            <a:noFill/>
          </a:ln>
        </p:spPr>
      </p:pic>
      <p:grpSp>
        <p:nvGrpSpPr>
          <p:cNvPr id="333" name="Google Shape;333;g29be1a770dd_0_279"/>
          <p:cNvGrpSpPr/>
          <p:nvPr/>
        </p:nvGrpSpPr>
        <p:grpSpPr>
          <a:xfrm>
            <a:off x="216750" y="1690825"/>
            <a:ext cx="6910401" cy="3330429"/>
            <a:chOff x="216750" y="2100925"/>
            <a:chExt cx="6910401" cy="3330429"/>
          </a:xfrm>
        </p:grpSpPr>
        <p:pic>
          <p:nvPicPr>
            <p:cNvPr id="334" name="Google Shape;334;g29be1a770dd_0_279"/>
            <p:cNvPicPr preferRelativeResize="0"/>
            <p:nvPr/>
          </p:nvPicPr>
          <p:blipFill>
            <a:blip r:embed="rId4">
              <a:alphaModFix/>
            </a:blip>
            <a:stretch>
              <a:fillRect/>
            </a:stretch>
          </p:blipFill>
          <p:spPr>
            <a:xfrm>
              <a:off x="216750" y="2512550"/>
              <a:ext cx="6910401" cy="2918804"/>
            </a:xfrm>
            <a:prstGeom prst="rect">
              <a:avLst/>
            </a:prstGeom>
            <a:noFill/>
            <a:ln>
              <a:noFill/>
            </a:ln>
          </p:spPr>
        </p:pic>
        <p:sp>
          <p:nvSpPr>
            <p:cNvPr id="335" name="Google Shape;335;g29be1a770dd_0_279"/>
            <p:cNvSpPr txBox="1"/>
            <p:nvPr/>
          </p:nvSpPr>
          <p:spPr>
            <a:xfrm>
              <a:off x="233125" y="2100925"/>
              <a:ext cx="6834900" cy="3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CCJ Annual Revenue over the years</a:t>
              </a:r>
              <a:endParaRPr>
                <a:latin typeface="Calibri"/>
                <a:ea typeface="Calibri"/>
                <a:cs typeface="Calibri"/>
                <a:sym typeface="Calibri"/>
              </a:endParaRPr>
            </a:p>
          </p:txBody>
        </p:sp>
      </p:grpSp>
      <p:pic>
        <p:nvPicPr>
          <p:cNvPr id="336" name="Google Shape;336;g29be1a770dd_0_279"/>
          <p:cNvPicPr preferRelativeResize="0"/>
          <p:nvPr/>
        </p:nvPicPr>
        <p:blipFill>
          <a:blip r:embed="rId5">
            <a:alphaModFix/>
          </a:blip>
          <a:stretch>
            <a:fillRect/>
          </a:stretch>
        </p:blipFill>
        <p:spPr>
          <a:xfrm>
            <a:off x="0" y="0"/>
            <a:ext cx="12192000" cy="454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9be1a770dd_0_304"/>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Revenue by Geographic Areas</a:t>
            </a:r>
            <a:endParaRPr/>
          </a:p>
        </p:txBody>
      </p:sp>
      <p:pic>
        <p:nvPicPr>
          <p:cNvPr id="342" name="Google Shape;342;g29be1a770dd_0_304"/>
          <p:cNvPicPr preferRelativeResize="0"/>
          <p:nvPr/>
        </p:nvPicPr>
        <p:blipFill>
          <a:blip r:embed="rId3">
            <a:alphaModFix/>
          </a:blip>
          <a:stretch>
            <a:fillRect/>
          </a:stretch>
        </p:blipFill>
        <p:spPr>
          <a:xfrm>
            <a:off x="838200" y="1674000"/>
            <a:ext cx="4376226" cy="2600375"/>
          </a:xfrm>
          <a:prstGeom prst="rect">
            <a:avLst/>
          </a:prstGeom>
          <a:noFill/>
          <a:ln>
            <a:noFill/>
          </a:ln>
        </p:spPr>
      </p:pic>
      <p:pic>
        <p:nvPicPr>
          <p:cNvPr id="343" name="Google Shape;343;g29be1a770dd_0_304"/>
          <p:cNvPicPr preferRelativeResize="0"/>
          <p:nvPr/>
        </p:nvPicPr>
        <p:blipFill>
          <a:blip r:embed="rId4">
            <a:alphaModFix/>
          </a:blip>
          <a:stretch>
            <a:fillRect/>
          </a:stretch>
        </p:blipFill>
        <p:spPr>
          <a:xfrm>
            <a:off x="3733925" y="4307787"/>
            <a:ext cx="4466349" cy="2487600"/>
          </a:xfrm>
          <a:prstGeom prst="rect">
            <a:avLst/>
          </a:prstGeom>
          <a:noFill/>
          <a:ln>
            <a:noFill/>
          </a:ln>
        </p:spPr>
      </p:pic>
      <p:pic>
        <p:nvPicPr>
          <p:cNvPr id="344" name="Google Shape;344;g29be1a770dd_0_304"/>
          <p:cNvPicPr preferRelativeResize="0"/>
          <p:nvPr/>
        </p:nvPicPr>
        <p:blipFill>
          <a:blip r:embed="rId5">
            <a:alphaModFix/>
          </a:blip>
          <a:stretch>
            <a:fillRect/>
          </a:stretch>
        </p:blipFill>
        <p:spPr>
          <a:xfrm>
            <a:off x="6673950" y="1600350"/>
            <a:ext cx="4376224" cy="2636790"/>
          </a:xfrm>
          <a:prstGeom prst="rect">
            <a:avLst/>
          </a:prstGeom>
          <a:noFill/>
          <a:ln>
            <a:noFill/>
          </a:ln>
        </p:spPr>
      </p:pic>
      <p:pic>
        <p:nvPicPr>
          <p:cNvPr id="345" name="Google Shape;345;g29be1a770dd_0_304"/>
          <p:cNvPicPr preferRelativeResize="0"/>
          <p:nvPr/>
        </p:nvPicPr>
        <p:blipFill>
          <a:blip r:embed="rId6">
            <a:alphaModFix/>
          </a:blip>
          <a:stretch>
            <a:fillRect/>
          </a:stretch>
        </p:blipFill>
        <p:spPr>
          <a:xfrm>
            <a:off x="0" y="0"/>
            <a:ext cx="12192000" cy="454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9be1a770dd_0_311"/>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Best Case &amp; Cost of Equity</a:t>
            </a:r>
            <a:endParaRPr/>
          </a:p>
        </p:txBody>
      </p:sp>
      <p:pic>
        <p:nvPicPr>
          <p:cNvPr id="351" name="Google Shape;351;g29be1a770dd_0_311"/>
          <p:cNvPicPr preferRelativeResize="0"/>
          <p:nvPr/>
        </p:nvPicPr>
        <p:blipFill>
          <a:blip r:embed="rId3">
            <a:alphaModFix/>
          </a:blip>
          <a:stretch>
            <a:fillRect/>
          </a:stretch>
        </p:blipFill>
        <p:spPr>
          <a:xfrm>
            <a:off x="8033325" y="1719751"/>
            <a:ext cx="2285875" cy="2639250"/>
          </a:xfrm>
          <a:prstGeom prst="rect">
            <a:avLst/>
          </a:prstGeom>
          <a:noFill/>
          <a:ln>
            <a:noFill/>
          </a:ln>
        </p:spPr>
      </p:pic>
      <p:sp>
        <p:nvSpPr>
          <p:cNvPr id="352" name="Google Shape;352;g29be1a770dd_0_311"/>
          <p:cNvSpPr txBox="1"/>
          <p:nvPr>
            <p:ph idx="1" type="body"/>
          </p:nvPr>
        </p:nvSpPr>
        <p:spPr>
          <a:xfrm>
            <a:off x="415600" y="1688425"/>
            <a:ext cx="5571000" cy="4403700"/>
          </a:xfrm>
          <a:prstGeom prst="rect">
            <a:avLst/>
          </a:prstGeom>
        </p:spPr>
        <p:txBody>
          <a:bodyPr anchorCtr="0" anchor="t" bIns="121900" lIns="121900" spcFirstLastPara="1" rIns="121900" wrap="square" tIns="121900">
            <a:normAutofit/>
          </a:bodyPr>
          <a:lstStyle/>
          <a:p>
            <a:pPr indent="0" lvl="0" marL="0" rtl="0" algn="l">
              <a:lnSpc>
                <a:spcPct val="105000"/>
              </a:lnSpc>
              <a:spcBef>
                <a:spcPts val="0"/>
              </a:spcBef>
              <a:spcAft>
                <a:spcPts val="0"/>
              </a:spcAft>
              <a:buNone/>
            </a:pPr>
            <a:r>
              <a:rPr lang="en-US" sz="2200" u="sng"/>
              <a:t>Best case scenario</a:t>
            </a:r>
            <a:r>
              <a:rPr lang="en-US" sz="2200"/>
              <a:t> with only changes to revenue:</a:t>
            </a:r>
            <a:endParaRPr sz="2200"/>
          </a:p>
          <a:p>
            <a:pPr indent="0" lvl="0" marL="0" rtl="0" algn="l">
              <a:lnSpc>
                <a:spcPct val="105000"/>
              </a:lnSpc>
              <a:spcBef>
                <a:spcPts val="1600"/>
              </a:spcBef>
              <a:spcAft>
                <a:spcPts val="0"/>
              </a:spcAft>
              <a:buNone/>
            </a:pPr>
            <a:r>
              <a:rPr lang="en-US" sz="2200"/>
              <a:t>Achieves 22.39% CAGR in revenues with significant increases from Uranium revenues with a steady revenue from Fuel services when compared with the base case.</a:t>
            </a:r>
            <a:endParaRPr sz="2200"/>
          </a:p>
          <a:p>
            <a:pPr indent="0" lvl="0" marL="0" rtl="0" algn="l">
              <a:lnSpc>
                <a:spcPct val="105000"/>
              </a:lnSpc>
              <a:spcBef>
                <a:spcPts val="1600"/>
              </a:spcBef>
              <a:spcAft>
                <a:spcPts val="1600"/>
              </a:spcAft>
              <a:buNone/>
            </a:pPr>
            <a:r>
              <a:rPr lang="en-US" sz="2200"/>
              <a:t>Valuation price: $47.73 (8.14% value appreciation)</a:t>
            </a:r>
            <a:endParaRPr sz="2200"/>
          </a:p>
        </p:txBody>
      </p:sp>
      <p:pic>
        <p:nvPicPr>
          <p:cNvPr id="353" name="Google Shape;353;g29be1a770dd_0_311"/>
          <p:cNvPicPr preferRelativeResize="0"/>
          <p:nvPr/>
        </p:nvPicPr>
        <p:blipFill>
          <a:blip r:embed="rId4">
            <a:alphaModFix/>
          </a:blip>
          <a:stretch>
            <a:fillRect/>
          </a:stretch>
        </p:blipFill>
        <p:spPr>
          <a:xfrm>
            <a:off x="6219419" y="4542169"/>
            <a:ext cx="5774476" cy="1665450"/>
          </a:xfrm>
          <a:prstGeom prst="rect">
            <a:avLst/>
          </a:prstGeom>
          <a:noFill/>
          <a:ln>
            <a:noFill/>
          </a:ln>
        </p:spPr>
      </p:pic>
      <p:pic>
        <p:nvPicPr>
          <p:cNvPr id="354" name="Google Shape;354;g29be1a770dd_0_311"/>
          <p:cNvPicPr preferRelativeResize="0"/>
          <p:nvPr/>
        </p:nvPicPr>
        <p:blipFill>
          <a:blip r:embed="rId5">
            <a:alphaModFix/>
          </a:blip>
          <a:stretch>
            <a:fillRect/>
          </a:stretch>
        </p:blipFill>
        <p:spPr>
          <a:xfrm>
            <a:off x="0" y="0"/>
            <a:ext cx="12192000" cy="454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9be1a770dd_0_548"/>
          <p:cNvSpPr/>
          <p:nvPr/>
        </p:nvSpPr>
        <p:spPr>
          <a:xfrm>
            <a:off x="356275" y="1416150"/>
            <a:ext cx="11248800" cy="2208900"/>
          </a:xfrm>
          <a:prstGeom prst="roundRect">
            <a:avLst>
              <a:gd fmla="val 16667" name="adj"/>
            </a:avLst>
          </a:prstGeom>
          <a:solidFill>
            <a:srgbClr val="005A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60" name="Google Shape;360;g29be1a770dd_0_548"/>
          <p:cNvSpPr txBox="1"/>
          <p:nvPr>
            <p:ph idx="4294967295" type="body"/>
          </p:nvPr>
        </p:nvSpPr>
        <p:spPr>
          <a:xfrm>
            <a:off x="1165725" y="1685100"/>
            <a:ext cx="2764500" cy="1671000"/>
          </a:xfrm>
          <a:prstGeom prst="rect">
            <a:avLst/>
          </a:prstGeom>
        </p:spPr>
        <p:txBody>
          <a:bodyPr anchorCtr="0" anchor="t" bIns="121900" lIns="121900" spcFirstLastPara="1" rIns="121900" wrap="square" tIns="121900">
            <a:normAutofit lnSpcReduction="10000"/>
          </a:bodyPr>
          <a:lstStyle/>
          <a:p>
            <a:pPr indent="0" lvl="0" marL="0" rtl="0" algn="l">
              <a:lnSpc>
                <a:spcPct val="95000"/>
              </a:lnSpc>
              <a:spcBef>
                <a:spcPts val="0"/>
              </a:spcBef>
              <a:spcAft>
                <a:spcPts val="0"/>
              </a:spcAft>
              <a:buSzPts val="1018"/>
              <a:buNone/>
            </a:pPr>
            <a:r>
              <a:rPr lang="en-US" sz="2120">
                <a:solidFill>
                  <a:schemeClr val="lt1"/>
                </a:solidFill>
              </a:rPr>
              <a:t>Current Price: $43.75</a:t>
            </a:r>
            <a:endParaRPr sz="2120">
              <a:solidFill>
                <a:schemeClr val="lt1"/>
              </a:solidFill>
            </a:endParaRPr>
          </a:p>
          <a:p>
            <a:pPr indent="0" lvl="0" marL="0" rtl="0" algn="l">
              <a:lnSpc>
                <a:spcPct val="95000"/>
              </a:lnSpc>
              <a:spcBef>
                <a:spcPts val="1600"/>
              </a:spcBef>
              <a:spcAft>
                <a:spcPts val="1600"/>
              </a:spcAft>
              <a:buSzPts val="1018"/>
              <a:buNone/>
            </a:pPr>
            <a:r>
              <a:rPr lang="en-US" sz="2120">
                <a:solidFill>
                  <a:schemeClr val="lt1"/>
                </a:solidFill>
              </a:rPr>
              <a:t>N</a:t>
            </a:r>
            <a:r>
              <a:rPr lang="en-US" sz="2120">
                <a:solidFill>
                  <a:schemeClr val="lt1"/>
                </a:solidFill>
              </a:rPr>
              <a:t>e</a:t>
            </a:r>
            <a:r>
              <a:rPr lang="en-US" sz="2120">
                <a:solidFill>
                  <a:schemeClr val="lt1"/>
                </a:solidFill>
              </a:rPr>
              <a:t>xt 5 year Growth Estimates: 53.25%</a:t>
            </a:r>
            <a:endParaRPr sz="2120">
              <a:solidFill>
                <a:schemeClr val="lt1"/>
              </a:solidFill>
            </a:endParaRPr>
          </a:p>
        </p:txBody>
      </p:sp>
      <p:sp>
        <p:nvSpPr>
          <p:cNvPr id="361" name="Google Shape;361;g29be1a770dd_0_548"/>
          <p:cNvSpPr txBox="1"/>
          <p:nvPr>
            <p:ph idx="4294967295" type="title"/>
          </p:nvPr>
        </p:nvSpPr>
        <p:spPr>
          <a:xfrm>
            <a:off x="415600" y="344425"/>
            <a:ext cx="1432200" cy="12621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BUY?</a:t>
            </a:r>
            <a:endParaRPr/>
          </a:p>
        </p:txBody>
      </p:sp>
      <p:sp>
        <p:nvSpPr>
          <p:cNvPr id="362" name="Google Shape;362;g29be1a770dd_0_548"/>
          <p:cNvSpPr txBox="1"/>
          <p:nvPr/>
        </p:nvSpPr>
        <p:spPr>
          <a:xfrm>
            <a:off x="8221625" y="1730550"/>
            <a:ext cx="2574000" cy="15801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rPr lang="en-US" sz="2120">
                <a:solidFill>
                  <a:schemeClr val="lt1"/>
                </a:solidFill>
                <a:latin typeface="Open Sans"/>
                <a:ea typeface="Open Sans"/>
                <a:cs typeface="Open Sans"/>
                <a:sym typeface="Open Sans"/>
              </a:rPr>
              <a:t>Best Case with only revenue growth: $47.73</a:t>
            </a:r>
            <a:endParaRPr sz="2120">
              <a:solidFill>
                <a:schemeClr val="lt1"/>
              </a:solidFill>
              <a:latin typeface="Open Sans"/>
              <a:ea typeface="Open Sans"/>
              <a:cs typeface="Open Sans"/>
              <a:sym typeface="Open Sans"/>
            </a:endParaRPr>
          </a:p>
          <a:p>
            <a:pPr indent="0" lvl="0" marL="0" rtl="0" algn="l">
              <a:lnSpc>
                <a:spcPct val="95000"/>
              </a:lnSpc>
              <a:spcBef>
                <a:spcPts val="1600"/>
              </a:spcBef>
              <a:spcAft>
                <a:spcPts val="1600"/>
              </a:spcAft>
              <a:buClr>
                <a:schemeClr val="dk1"/>
              </a:buClr>
              <a:buSzPts val="1018"/>
              <a:buFont typeface="Arial"/>
              <a:buNone/>
            </a:pPr>
            <a:r>
              <a:rPr lang="en-US" sz="2120">
                <a:solidFill>
                  <a:schemeClr val="lt1"/>
                </a:solidFill>
                <a:latin typeface="Open Sans"/>
                <a:ea typeface="Open Sans"/>
                <a:cs typeface="Open Sans"/>
                <a:sym typeface="Open Sans"/>
              </a:rPr>
              <a:t>CAGR ≈ 22%</a:t>
            </a:r>
            <a:endParaRPr sz="2400">
              <a:solidFill>
                <a:schemeClr val="dk1"/>
              </a:solidFill>
              <a:latin typeface="Open Sans"/>
              <a:ea typeface="Open Sans"/>
              <a:cs typeface="Open Sans"/>
              <a:sym typeface="Open Sans"/>
            </a:endParaRPr>
          </a:p>
        </p:txBody>
      </p:sp>
      <p:sp>
        <p:nvSpPr>
          <p:cNvPr id="363" name="Google Shape;363;g29be1a770dd_0_548"/>
          <p:cNvSpPr txBox="1"/>
          <p:nvPr>
            <p:ph idx="4294967295" type="body"/>
          </p:nvPr>
        </p:nvSpPr>
        <p:spPr>
          <a:xfrm>
            <a:off x="4693675" y="1857900"/>
            <a:ext cx="2764500" cy="1325400"/>
          </a:xfrm>
          <a:prstGeom prst="rect">
            <a:avLst/>
          </a:prstGeom>
        </p:spPr>
        <p:txBody>
          <a:bodyPr anchorCtr="0" anchor="t" bIns="121900" lIns="121900" spcFirstLastPara="1" rIns="121900" wrap="square" tIns="121900">
            <a:normAutofit lnSpcReduction="10000"/>
          </a:bodyPr>
          <a:lstStyle/>
          <a:p>
            <a:pPr indent="0" lvl="0" marL="0" rtl="0" algn="l">
              <a:lnSpc>
                <a:spcPct val="95000"/>
              </a:lnSpc>
              <a:spcBef>
                <a:spcPts val="0"/>
              </a:spcBef>
              <a:spcAft>
                <a:spcPts val="0"/>
              </a:spcAft>
              <a:buClr>
                <a:schemeClr val="dk1"/>
              </a:buClr>
              <a:buSzPts val="1100"/>
              <a:buFont typeface="Arial"/>
              <a:buNone/>
            </a:pPr>
            <a:r>
              <a:rPr lang="en-US" sz="2120">
                <a:solidFill>
                  <a:schemeClr val="lt1"/>
                </a:solidFill>
              </a:rPr>
              <a:t>Model Price: $38.54</a:t>
            </a:r>
            <a:endParaRPr sz="2120">
              <a:solidFill>
                <a:schemeClr val="lt1"/>
              </a:solidFill>
            </a:endParaRPr>
          </a:p>
          <a:p>
            <a:pPr indent="0" lvl="0" marL="0" rtl="0" algn="l">
              <a:lnSpc>
                <a:spcPct val="95000"/>
              </a:lnSpc>
              <a:spcBef>
                <a:spcPts val="1600"/>
              </a:spcBef>
              <a:spcAft>
                <a:spcPts val="1600"/>
              </a:spcAft>
              <a:buSzPts val="1100"/>
              <a:buNone/>
            </a:pPr>
            <a:r>
              <a:rPr lang="en-US" sz="2120">
                <a:solidFill>
                  <a:schemeClr val="lt1"/>
                </a:solidFill>
              </a:rPr>
              <a:t>Next 6 year Growth used ≈ 18.36%</a:t>
            </a:r>
            <a:endParaRPr sz="2120">
              <a:solidFill>
                <a:schemeClr val="lt1"/>
              </a:solidFill>
            </a:endParaRPr>
          </a:p>
        </p:txBody>
      </p:sp>
      <p:pic>
        <p:nvPicPr>
          <p:cNvPr id="364" name="Google Shape;364;g29be1a770dd_0_548"/>
          <p:cNvPicPr preferRelativeResize="0"/>
          <p:nvPr/>
        </p:nvPicPr>
        <p:blipFill>
          <a:blip r:embed="rId3">
            <a:alphaModFix/>
          </a:blip>
          <a:stretch>
            <a:fillRect/>
          </a:stretch>
        </p:blipFill>
        <p:spPr>
          <a:xfrm>
            <a:off x="23213" y="3837525"/>
            <a:ext cx="12145586" cy="3020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
          <p:cNvSpPr txBox="1"/>
          <p:nvPr>
            <p:ph type="title"/>
          </p:nvPr>
        </p:nvSpPr>
        <p:spPr>
          <a:xfrm>
            <a:off x="653667" y="600200"/>
            <a:ext cx="7838400" cy="545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Appendix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7" name="Shape 97"/>
        <p:cNvGrpSpPr/>
        <p:nvPr/>
      </p:nvGrpSpPr>
      <p:grpSpPr>
        <a:xfrm>
          <a:off x="0" y="0"/>
          <a:ext cx="0" cy="0"/>
          <a:chOff x="0" y="0"/>
          <a:chExt cx="0" cy="0"/>
        </a:xfrm>
      </p:grpSpPr>
      <p:pic>
        <p:nvPicPr>
          <p:cNvPr id="98" name="Google Shape;98;g29be1a770dd_0_57"/>
          <p:cNvPicPr preferRelativeResize="0"/>
          <p:nvPr/>
        </p:nvPicPr>
        <p:blipFill>
          <a:blip r:embed="rId3">
            <a:alphaModFix/>
          </a:blip>
          <a:stretch>
            <a:fillRect/>
          </a:stretch>
        </p:blipFill>
        <p:spPr>
          <a:xfrm>
            <a:off x="2099650" y="0"/>
            <a:ext cx="7992699" cy="68580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Proven &amp; </a:t>
            </a:r>
            <a:r>
              <a:rPr lang="en-US"/>
              <a:t>Probable Reserves</a:t>
            </a:r>
            <a:endParaRPr/>
          </a:p>
        </p:txBody>
      </p:sp>
      <p:pic>
        <p:nvPicPr>
          <p:cNvPr id="375" name="Google Shape;375;p7"/>
          <p:cNvPicPr preferRelativeResize="0"/>
          <p:nvPr/>
        </p:nvPicPr>
        <p:blipFill>
          <a:blip r:embed="rId3">
            <a:alphaModFix/>
          </a:blip>
          <a:stretch>
            <a:fillRect/>
          </a:stretch>
        </p:blipFill>
        <p:spPr>
          <a:xfrm>
            <a:off x="515575" y="1952276"/>
            <a:ext cx="11160852" cy="4648526"/>
          </a:xfrm>
          <a:prstGeom prst="rect">
            <a:avLst/>
          </a:prstGeom>
          <a:noFill/>
          <a:ln>
            <a:noFill/>
          </a:ln>
        </p:spPr>
      </p:pic>
      <p:pic>
        <p:nvPicPr>
          <p:cNvPr id="376" name="Google Shape;376;p7"/>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9be1a770dd_0_211"/>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Tier 2 Uranium Operations - </a:t>
            </a:r>
            <a:r>
              <a:rPr lang="en-US" sz="3000"/>
              <a:t>Currently Suspended</a:t>
            </a:r>
            <a:endParaRPr sz="3000"/>
          </a:p>
        </p:txBody>
      </p:sp>
      <p:pic>
        <p:nvPicPr>
          <p:cNvPr id="382" name="Google Shape;382;g29be1a770dd_0_211"/>
          <p:cNvPicPr preferRelativeResize="0"/>
          <p:nvPr/>
        </p:nvPicPr>
        <p:blipFill>
          <a:blip r:embed="rId3">
            <a:alphaModFix/>
          </a:blip>
          <a:stretch>
            <a:fillRect/>
          </a:stretch>
        </p:blipFill>
        <p:spPr>
          <a:xfrm>
            <a:off x="838188" y="1791750"/>
            <a:ext cx="5523826" cy="2870650"/>
          </a:xfrm>
          <a:prstGeom prst="rect">
            <a:avLst/>
          </a:prstGeom>
          <a:noFill/>
          <a:ln>
            <a:noFill/>
          </a:ln>
        </p:spPr>
      </p:pic>
      <p:pic>
        <p:nvPicPr>
          <p:cNvPr id="383" name="Google Shape;383;g29be1a770dd_0_211"/>
          <p:cNvPicPr preferRelativeResize="0"/>
          <p:nvPr/>
        </p:nvPicPr>
        <p:blipFill>
          <a:blip r:embed="rId4">
            <a:alphaModFix/>
          </a:blip>
          <a:stretch>
            <a:fillRect/>
          </a:stretch>
        </p:blipFill>
        <p:spPr>
          <a:xfrm>
            <a:off x="6733275" y="3006949"/>
            <a:ext cx="4956725" cy="3507249"/>
          </a:xfrm>
          <a:prstGeom prst="rect">
            <a:avLst/>
          </a:prstGeom>
          <a:noFill/>
          <a:ln>
            <a:noFill/>
          </a:ln>
        </p:spPr>
      </p:pic>
      <p:pic>
        <p:nvPicPr>
          <p:cNvPr id="384" name="Google Shape;384;g29be1a770dd_0_211"/>
          <p:cNvPicPr preferRelativeResize="0"/>
          <p:nvPr/>
        </p:nvPicPr>
        <p:blipFill>
          <a:blip r:embed="rId5">
            <a:alphaModFix/>
          </a:blip>
          <a:stretch>
            <a:fillRect/>
          </a:stretch>
        </p:blipFill>
        <p:spPr>
          <a:xfrm>
            <a:off x="0" y="0"/>
            <a:ext cx="12192000" cy="454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9be1a770dd_0_267"/>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Advanced Projects</a:t>
            </a:r>
            <a:endParaRPr/>
          </a:p>
        </p:txBody>
      </p:sp>
      <p:pic>
        <p:nvPicPr>
          <p:cNvPr id="390" name="Google Shape;390;g29be1a770dd_0_267"/>
          <p:cNvPicPr preferRelativeResize="0"/>
          <p:nvPr/>
        </p:nvPicPr>
        <p:blipFill>
          <a:blip r:embed="rId3">
            <a:alphaModFix/>
          </a:blip>
          <a:stretch>
            <a:fillRect/>
          </a:stretch>
        </p:blipFill>
        <p:spPr>
          <a:xfrm>
            <a:off x="3551100" y="1690825"/>
            <a:ext cx="5089790" cy="4862374"/>
          </a:xfrm>
          <a:prstGeom prst="rect">
            <a:avLst/>
          </a:prstGeom>
          <a:noFill/>
          <a:ln>
            <a:noFill/>
          </a:ln>
        </p:spPr>
      </p:pic>
      <p:pic>
        <p:nvPicPr>
          <p:cNvPr id="391" name="Google Shape;391;g29be1a770dd_0_267"/>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9c402f7d65_0_105"/>
          <p:cNvSpPr txBox="1"/>
          <p:nvPr>
            <p:ph type="title"/>
          </p:nvPr>
        </p:nvSpPr>
        <p:spPr>
          <a:xfrm>
            <a:off x="653675" y="3793975"/>
            <a:ext cx="7838400" cy="23811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Macro</a:t>
            </a:r>
            <a:r>
              <a:rPr lang="en-US"/>
              <a:t> Analysis</a:t>
            </a:r>
            <a:endParaRPr/>
          </a:p>
        </p:txBody>
      </p:sp>
      <p:sp>
        <p:nvSpPr>
          <p:cNvPr id="104" name="Google Shape;104;g29c402f7d65_0_105"/>
          <p:cNvSpPr txBox="1"/>
          <p:nvPr>
            <p:ph idx="4294967295" type="body"/>
          </p:nvPr>
        </p:nvSpPr>
        <p:spPr>
          <a:xfrm>
            <a:off x="653675" y="6175067"/>
            <a:ext cx="10515600" cy="561600"/>
          </a:xfrm>
          <a:prstGeom prst="rect">
            <a:avLst/>
          </a:prstGeom>
        </p:spPr>
        <p:txBody>
          <a:bodyPr anchorCtr="0" anchor="b" bIns="121900" lIns="121900" spcFirstLastPara="1" rIns="121900" wrap="square" tIns="121900">
            <a:normAutofit fontScale="85000"/>
          </a:bodyPr>
          <a:lstStyle/>
          <a:p>
            <a:pPr indent="0" lvl="0" marL="0" rtl="0" algn="l">
              <a:spcBef>
                <a:spcPts val="0"/>
              </a:spcBef>
              <a:spcAft>
                <a:spcPts val="1600"/>
              </a:spcAft>
              <a:buNone/>
            </a:pPr>
            <a:r>
              <a:rPr lang="en-US">
                <a:solidFill>
                  <a:srgbClr val="888888"/>
                </a:solidFill>
              </a:rPr>
              <a:t>Canada &amp; Kazakhstan</a:t>
            </a:r>
            <a:endParaRPr>
              <a:solidFill>
                <a:srgbClr val="88888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9c402f7d65_0_134"/>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Canada’s GDP</a:t>
            </a:r>
            <a:endParaRPr/>
          </a:p>
        </p:txBody>
      </p:sp>
      <p:pic>
        <p:nvPicPr>
          <p:cNvPr id="110" name="Google Shape;110;g29c402f7d65_0_134"/>
          <p:cNvPicPr preferRelativeResize="0"/>
          <p:nvPr/>
        </p:nvPicPr>
        <p:blipFill>
          <a:blip r:embed="rId3">
            <a:alphaModFix/>
          </a:blip>
          <a:stretch>
            <a:fillRect/>
          </a:stretch>
        </p:blipFill>
        <p:spPr>
          <a:xfrm>
            <a:off x="5335975" y="2822133"/>
            <a:ext cx="6366175" cy="3854979"/>
          </a:xfrm>
          <a:prstGeom prst="rect">
            <a:avLst/>
          </a:prstGeom>
          <a:noFill/>
          <a:ln>
            <a:noFill/>
          </a:ln>
        </p:spPr>
      </p:pic>
      <p:pic>
        <p:nvPicPr>
          <p:cNvPr id="111" name="Google Shape;111;g29c402f7d65_0_134"/>
          <p:cNvPicPr preferRelativeResize="0"/>
          <p:nvPr/>
        </p:nvPicPr>
        <p:blipFill>
          <a:blip r:embed="rId4">
            <a:alphaModFix/>
          </a:blip>
          <a:stretch>
            <a:fillRect/>
          </a:stretch>
        </p:blipFill>
        <p:spPr>
          <a:xfrm>
            <a:off x="415600" y="1619808"/>
            <a:ext cx="4852049" cy="2870456"/>
          </a:xfrm>
          <a:prstGeom prst="rect">
            <a:avLst/>
          </a:prstGeom>
          <a:noFill/>
          <a:ln>
            <a:noFill/>
          </a:ln>
        </p:spPr>
      </p:pic>
      <p:pic>
        <p:nvPicPr>
          <p:cNvPr id="112" name="Google Shape;112;g29c402f7d65_0_134"/>
          <p:cNvPicPr preferRelativeResize="0"/>
          <p:nvPr/>
        </p:nvPicPr>
        <p:blipFill>
          <a:blip r:embed="rId5">
            <a:alphaModFix/>
          </a:blip>
          <a:stretch>
            <a:fillRect/>
          </a:stretch>
        </p:blipFill>
        <p:spPr>
          <a:xfrm>
            <a:off x="0" y="0"/>
            <a:ext cx="12192000" cy="45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29c43a6ccbd_0_3"/>
          <p:cNvPicPr preferRelativeResize="0"/>
          <p:nvPr/>
        </p:nvPicPr>
        <p:blipFill>
          <a:blip r:embed="rId3">
            <a:alphaModFix/>
          </a:blip>
          <a:stretch>
            <a:fillRect/>
          </a:stretch>
        </p:blipFill>
        <p:spPr>
          <a:xfrm>
            <a:off x="1616013" y="928423"/>
            <a:ext cx="8959975" cy="5001175"/>
          </a:xfrm>
          <a:prstGeom prst="rect">
            <a:avLst/>
          </a:prstGeom>
          <a:noFill/>
          <a:ln>
            <a:noFill/>
          </a:ln>
        </p:spPr>
      </p:pic>
      <p:pic>
        <p:nvPicPr>
          <p:cNvPr id="118" name="Google Shape;118;g29c43a6ccbd_0_3"/>
          <p:cNvPicPr preferRelativeResize="0"/>
          <p:nvPr/>
        </p:nvPicPr>
        <p:blipFill>
          <a:blip r:embed="rId4">
            <a:alphaModFix/>
          </a:blip>
          <a:stretch>
            <a:fillRect/>
          </a:stretch>
        </p:blipFill>
        <p:spPr>
          <a:xfrm>
            <a:off x="0" y="0"/>
            <a:ext cx="12192000" cy="454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9c43a6ccbd_0_14"/>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Canada’s Inflation </a:t>
            </a:r>
            <a:endParaRPr/>
          </a:p>
        </p:txBody>
      </p:sp>
      <p:pic>
        <p:nvPicPr>
          <p:cNvPr id="124" name="Google Shape;124;g29c43a6ccbd_0_14"/>
          <p:cNvPicPr preferRelativeResize="0"/>
          <p:nvPr/>
        </p:nvPicPr>
        <p:blipFill>
          <a:blip r:embed="rId3">
            <a:alphaModFix/>
          </a:blip>
          <a:stretch>
            <a:fillRect/>
          </a:stretch>
        </p:blipFill>
        <p:spPr>
          <a:xfrm>
            <a:off x="882725" y="2359008"/>
            <a:ext cx="4924425" cy="3676650"/>
          </a:xfrm>
          <a:prstGeom prst="rect">
            <a:avLst/>
          </a:prstGeom>
          <a:noFill/>
          <a:ln>
            <a:noFill/>
          </a:ln>
        </p:spPr>
      </p:pic>
      <p:pic>
        <p:nvPicPr>
          <p:cNvPr id="125" name="Google Shape;125;g29c43a6ccbd_0_14"/>
          <p:cNvPicPr preferRelativeResize="0"/>
          <p:nvPr/>
        </p:nvPicPr>
        <p:blipFill>
          <a:blip r:embed="rId4">
            <a:alphaModFix/>
          </a:blip>
          <a:stretch>
            <a:fillRect/>
          </a:stretch>
        </p:blipFill>
        <p:spPr>
          <a:xfrm>
            <a:off x="6556300" y="2358999"/>
            <a:ext cx="4891367" cy="3676651"/>
          </a:xfrm>
          <a:prstGeom prst="rect">
            <a:avLst/>
          </a:prstGeom>
          <a:noFill/>
          <a:ln>
            <a:noFill/>
          </a:ln>
        </p:spPr>
      </p:pic>
      <p:pic>
        <p:nvPicPr>
          <p:cNvPr id="126" name="Google Shape;126;g29c43a6ccbd_0_14"/>
          <p:cNvPicPr preferRelativeResize="0"/>
          <p:nvPr/>
        </p:nvPicPr>
        <p:blipFill>
          <a:blip r:embed="rId5">
            <a:alphaModFix/>
          </a:blip>
          <a:stretch>
            <a:fillRect/>
          </a:stretch>
        </p:blipFill>
        <p:spPr>
          <a:xfrm>
            <a:off x="0" y="0"/>
            <a:ext cx="12192000" cy="45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9c43a6ccbd_0_23"/>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Canada’s Unemployment Rate</a:t>
            </a:r>
            <a:endParaRPr/>
          </a:p>
        </p:txBody>
      </p:sp>
      <p:pic>
        <p:nvPicPr>
          <p:cNvPr id="132" name="Google Shape;132;g29c43a6ccbd_0_23"/>
          <p:cNvPicPr preferRelativeResize="0"/>
          <p:nvPr/>
        </p:nvPicPr>
        <p:blipFill>
          <a:blip r:embed="rId3">
            <a:alphaModFix/>
          </a:blip>
          <a:stretch>
            <a:fillRect/>
          </a:stretch>
        </p:blipFill>
        <p:spPr>
          <a:xfrm>
            <a:off x="415600" y="1529725"/>
            <a:ext cx="5771400" cy="2508175"/>
          </a:xfrm>
          <a:prstGeom prst="rect">
            <a:avLst/>
          </a:prstGeom>
          <a:noFill/>
          <a:ln>
            <a:noFill/>
          </a:ln>
        </p:spPr>
      </p:pic>
      <p:pic>
        <p:nvPicPr>
          <p:cNvPr id="133" name="Google Shape;133;g29c43a6ccbd_0_23"/>
          <p:cNvPicPr preferRelativeResize="0"/>
          <p:nvPr/>
        </p:nvPicPr>
        <p:blipFill>
          <a:blip r:embed="rId4">
            <a:alphaModFix/>
          </a:blip>
          <a:stretch>
            <a:fillRect/>
          </a:stretch>
        </p:blipFill>
        <p:spPr>
          <a:xfrm>
            <a:off x="6187000" y="3588884"/>
            <a:ext cx="5771401" cy="3046465"/>
          </a:xfrm>
          <a:prstGeom prst="rect">
            <a:avLst/>
          </a:prstGeom>
          <a:noFill/>
          <a:ln>
            <a:noFill/>
          </a:ln>
        </p:spPr>
      </p:pic>
      <p:pic>
        <p:nvPicPr>
          <p:cNvPr id="134" name="Google Shape;134;g29c43a6ccbd_0_23"/>
          <p:cNvPicPr preferRelativeResize="0"/>
          <p:nvPr/>
        </p:nvPicPr>
        <p:blipFill>
          <a:blip r:embed="rId5">
            <a:alphaModFix/>
          </a:blip>
          <a:stretch>
            <a:fillRect/>
          </a:stretch>
        </p:blipFill>
        <p:spPr>
          <a:xfrm>
            <a:off x="0" y="0"/>
            <a:ext cx="12192000" cy="454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2023-10-29T22:32:28Z</dcterms:created>
  <dc:creator>Aman Sharma</dc:creator>
</cp:coreProperties>
</file>